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sldSz cx="9144000" cy="6858000" type="screen4x3"/>
  <p:notesSz cx="6761163" cy="9942513"/>
  <p:embeddedFontLst>
    <p:embeddedFont>
      <p:font typeface="Century Gothic" panose="020B0502020202020204" pitchFamily="34" charset="0"/>
      <p:regular r:id="rId46"/>
      <p:bold r:id="rId47"/>
      <p:italic r:id="rId48"/>
      <p:boldItalic r:id="rId49"/>
    </p:embeddedFont>
    <p:embeddedFont>
      <p:font typeface="Garamond" panose="02020404030301010803" pitchFamily="18" charset="0"/>
      <p:regular r:id="rId50"/>
      <p:bold r:id="rId51"/>
      <p: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2" userDrawn="1">
          <p15:clr>
            <a:srgbClr val="A4A3A4"/>
          </p15:clr>
        </p15:guide>
        <p15:guide id="2" pos="213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41CE1B-A0BE-4665-9A14-0C458DA09605}">
  <a:tblStyle styleId="{6A41CE1B-A0BE-4665-9A14-0C458DA09605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F1FA"/>
          </a:solidFill>
        </a:fill>
      </a:tcStyle>
    </a:wholeTbl>
    <a:band1H>
      <a:tcTxStyle/>
      <a:tcStyle>
        <a:tcBdr/>
        <a:fill>
          <a:solidFill>
            <a:srgbClr val="CBE2F5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E2F5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32"/>
        <p:guide pos="213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29761" y="0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43662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:notes"/>
          <p:cNvSpPr txBox="1">
            <a:spLocks noGrp="1"/>
          </p:cNvSpPr>
          <p:nvPr>
            <p:ph type="sldNum" idx="12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7" name="Google Shape;117;p1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0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39bc9c4f3f_0_24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339bc9c4f3f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2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3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5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6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7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8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9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0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2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3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4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5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4" name="Google Shape;434;p26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Понятия – это механизм операционализации трудовой деятельности и ведения рабочих коммуникаций.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Изменение понятий в обиходе профессионалов, свидетельствует об изменении процессов, инструментов, условий, организации – т.е. основных (существенных) условий профессионального труда.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 современной практики все элементы труда изменились и это произошло быстро и происходит далее (новый уклад экономики).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Рассматривая каждый элемент Де в таблице мы видим, что Обшие условия, инструменты, методы – кардинально изменились.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Но…. инерция на практике пока присутствует – как ошибочная позиция (страусиная реакция на новое).</a:t>
            </a:r>
            <a:endParaRPr/>
          </a:p>
        </p:txBody>
      </p:sp>
      <p:sp>
        <p:nvSpPr>
          <p:cNvPr id="435" name="Google Shape;435;p26:notes"/>
          <p:cNvSpPr txBox="1">
            <a:spLocks noGrp="1"/>
          </p:cNvSpPr>
          <p:nvPr>
            <p:ph type="sldNum" idx="12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4" name="Google Shape;444;p27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Основной триггер изменений это цифровизация всех видов профессиональной деятельности. Это новая социальная (а не только технологическая) норма/реальность.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Типология цифровых платформ (связана с историей их появлений) показывает, как уже проводится, организуется и какими инструменты уже пользуются продвинутые профориентологи.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 то же время видим как пользователь (родитель-ребенок, взрослый человек) использует ВСЕ доступные ему цифровые технологии в профессиональной деятельности и треках профессионального своего развития.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Социальные нормы и схемы взаимодействия претерпевают существенные изменения и правила этих коммуникаций и организации труда уже не в руках работодателей, а в руках технологических операторов.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7:notes"/>
          <p:cNvSpPr txBox="1">
            <a:spLocks noGrp="1"/>
          </p:cNvSpPr>
          <p:nvPr>
            <p:ph type="sldNum" idx="12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3" name="Google Shape;453;p28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Все инструменты профориентолога (классические и современные) в таблице дают нам общий взгляд на ситуацию и масштаб изменений.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Показывает данная таблица и на возможности, которые предоставляются для организации (самоорганизации) своего профессионального труда с позиции Субьекта труда=профориентолога.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А объем возможностей, существующих уже, дает возможность каждому из вас самому определит  свои амбиции в данной деятельности.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 дальнейших занятиях моих коллег вы получите дополнительную информацию и более подробно освоите различные технологии и приемы</a:t>
            </a:r>
            <a:endParaRPr/>
          </a:p>
        </p:txBody>
      </p:sp>
      <p:sp>
        <p:nvSpPr>
          <p:cNvPr id="454" name="Google Shape;454;p28:notes"/>
          <p:cNvSpPr txBox="1">
            <a:spLocks noGrp="1"/>
          </p:cNvSpPr>
          <p:nvPr>
            <p:ph type="sldNum" idx="12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1" name="Google Shape;461;p29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Цифровазация как тренд имеет выраженность и для персоналии.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На слайде мы показываем их пересечения (присвоение внешнего во внутреннем мире человека)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и общедоступность на персональном уровне бывших ранее только у профессионалов цифровых инструментов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Эти инструменты , изображены как компьютер на рисунке, отвечают (замещают) «вечным» потребностям самого человека (изображен как смайлик)</a:t>
            </a:r>
            <a:endParaRPr/>
          </a:p>
        </p:txBody>
      </p:sp>
      <p:sp>
        <p:nvSpPr>
          <p:cNvPr id="462" name="Google Shape;462;p29:notes"/>
          <p:cNvSpPr txBox="1">
            <a:spLocks noGrp="1"/>
          </p:cNvSpPr>
          <p:nvPr>
            <p:ph type="sldNum" idx="12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395864654f_0_0:notes"/>
          <p:cNvSpPr txBox="1">
            <a:spLocks noGrp="1"/>
          </p:cNvSpPr>
          <p:nvPr>
            <p:ph type="sldNum" idx="12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g339586465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7" name="Google Shape;137;g3395864654f_0_0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4" name="Google Shape;484;p30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Посмотрим как мы предлагаем множество (обилие) информации выложить в технологию работы оперируя ключевыми понятиями трудовой деятельности самого профориентолога.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На рисунке представлены 4 пересекающихся круга (на самом деле это проекции сфер)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Пересечения дают новые зоны (подсферы) раскрывающиеся в основных понятиях, которыми оперирует профориентолог.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А слева представлены названия зон (фаз) критичных в жизни человека, которые вызывают потребность профконсультирования.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Работая в Квадре Х-М-У-Н мы можем перейти на элементы труда и конкретизировать (анализ) или рекомендовать (синтез) необходимый термин для реализации человеком конкретных его решений.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 дальнейших занятия моих коллег вы получите дополнительную информацию и более подробно освоите различные технологии и приемы</a:t>
            </a:r>
            <a:endParaRPr/>
          </a:p>
        </p:txBody>
      </p:sp>
      <p:sp>
        <p:nvSpPr>
          <p:cNvPr id="485" name="Google Shape;485;p30:notes"/>
          <p:cNvSpPr txBox="1">
            <a:spLocks noGrp="1"/>
          </p:cNvSpPr>
          <p:nvPr>
            <p:ph type="sldNum" idx="12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31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Эту же квадру предлагается нами для выработки стратегии самой консультации (на основе входящей информации от консультируемого и знании профессии)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Потренируемся на себе.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Предлагаю применить на своей личной ситуации подсказки как бы вы повели стратегию консультирования на основе таблицы 4Х4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Пожалуйста высказывайтесь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…Заслушаем еще одного…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Благодарим коллег за такой показ работоспособности данной таблицы (и рекомендации для доработки)</a:t>
            </a:r>
            <a:endParaRPr/>
          </a:p>
        </p:txBody>
      </p:sp>
      <p:sp>
        <p:nvSpPr>
          <p:cNvPr id="511" name="Google Shape;511;p31:notes"/>
          <p:cNvSpPr txBox="1">
            <a:spLocks noGrp="1"/>
          </p:cNvSpPr>
          <p:nvPr>
            <p:ph type="sldNum" idx="12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2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3a103d37f9_0_0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g33a103d37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4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5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36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7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38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39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40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1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2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43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9:notes"/>
          <p:cNvSpPr txBox="1">
            <a:spLocks noGrp="1"/>
          </p:cNvSpPr>
          <p:nvPr>
            <p:ph type="body" idx="1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Титульный слайд" type="title">
  <p:cSld name="TITLE">
    <p:bg>
      <p:bgPr>
        <a:gradFill>
          <a:gsLst>
            <a:gs pos="0">
              <a:srgbClr val="E1DBC9"/>
            </a:gs>
            <a:gs pos="77000">
              <a:srgbClr val="C8C1B0"/>
            </a:gs>
            <a:gs pos="100000">
              <a:srgbClr val="C0BAAA"/>
            </a:gs>
          </a:gsLst>
          <a:lin ang="5400000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rotWithShape="1">
            <a:blip r:embed="rId2">
              <a:alphaModFix amt="45000"/>
            </a:blip>
            <a:tile tx="-44450" ty="38100" sx="85000" sy="85000" flip="none" algn="tl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980902" y="1275025"/>
            <a:ext cx="7182197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088136" y="1385316"/>
            <a:ext cx="6967728" cy="4087368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3794760" y="1267730"/>
            <a:ext cx="1554480" cy="64008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3886200" y="1267731"/>
            <a:ext cx="1371600" cy="548640"/>
            <a:chOff x="5318306" y="1386268"/>
            <a:chExt cx="1567331" cy="645295"/>
          </a:xfrm>
        </p:grpSpPr>
        <p:cxnSp>
          <p:nvCxnSpPr>
            <p:cNvPr id="22" name="Google Shape;22;p2"/>
            <p:cNvCxnSpPr/>
            <p:nvPr/>
          </p:nvCxnSpPr>
          <p:spPr>
            <a:xfrm>
              <a:off x="5318306" y="1386268"/>
              <a:ext cx="0" cy="64008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3" name="Google Shape;23;p2"/>
            <p:cNvCxnSpPr/>
            <p:nvPr/>
          </p:nvCxnSpPr>
          <p:spPr>
            <a:xfrm>
              <a:off x="6885637" y="1386268"/>
              <a:ext cx="0" cy="64008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4" name="Google Shape;24;p2"/>
            <p:cNvCxnSpPr/>
            <p:nvPr/>
          </p:nvCxnSpPr>
          <p:spPr>
            <a:xfrm>
              <a:off x="5318306" y="2031563"/>
              <a:ext cx="1567331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5" name="Google Shape;25;p2"/>
          <p:cNvSpPr txBox="1">
            <a:spLocks noGrp="1"/>
          </p:cNvSpPr>
          <p:nvPr>
            <p:ph type="ctrTitle"/>
          </p:nvPr>
        </p:nvSpPr>
        <p:spPr>
          <a:xfrm>
            <a:off x="1171281" y="2091263"/>
            <a:ext cx="6801440" cy="2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200"/>
              <a:buFont typeface="Century Gothic"/>
              <a:buNone/>
              <a:defRPr sz="6200" b="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1171575" y="4682062"/>
            <a:ext cx="6803136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dt" idx="10"/>
          </p:nvPr>
        </p:nvSpPr>
        <p:spPr>
          <a:xfrm>
            <a:off x="3931920" y="1327188"/>
            <a:ext cx="128016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"/>
          <p:cNvSpPr txBox="1">
            <a:spLocks noGrp="1"/>
          </p:cNvSpPr>
          <p:nvPr>
            <p:ph type="ftr" idx="11"/>
          </p:nvPr>
        </p:nvSpPr>
        <p:spPr>
          <a:xfrm>
            <a:off x="1104936" y="5211060"/>
            <a:ext cx="4429125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ldNum" idx="12"/>
          </p:nvPr>
        </p:nvSpPr>
        <p:spPr>
          <a:xfrm>
            <a:off x="6455190" y="5212080"/>
            <a:ext cx="15839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Рисунок с подписью" type="picTx">
  <p:cSld name="PICTURE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/>
          <p:nvPr/>
        </p:nvSpPr>
        <p:spPr>
          <a:xfrm>
            <a:off x="6765290" y="173736"/>
            <a:ext cx="2194560" cy="65105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6972300" y="603504"/>
            <a:ext cx="1824228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entury Gothic"/>
              <a:buNone/>
              <a:defRPr sz="2400" b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1"/>
          <p:cNvSpPr>
            <a:spLocks noGrp="1"/>
          </p:cNvSpPr>
          <p:nvPr>
            <p:ph type="pic" idx="2"/>
          </p:nvPr>
        </p:nvSpPr>
        <p:spPr>
          <a:xfrm>
            <a:off x="171449" y="173736"/>
            <a:ext cx="6398514" cy="6510528"/>
          </a:xfrm>
          <a:prstGeom prst="rect">
            <a:avLst/>
          </a:prstGeom>
          <a:solidFill>
            <a:srgbClr val="76CEEF"/>
          </a:solidFill>
          <a:ln>
            <a:noFill/>
          </a:ln>
        </p:spPr>
      </p:sp>
      <p:sp>
        <p:nvSpPr>
          <p:cNvPr id="97" name="Google Shape;97;p11"/>
          <p:cNvSpPr txBox="1">
            <a:spLocks noGrp="1"/>
          </p:cNvSpPr>
          <p:nvPr>
            <p:ph type="body" idx="1"/>
          </p:nvPr>
        </p:nvSpPr>
        <p:spPr>
          <a:xfrm>
            <a:off x="6972300" y="2286000"/>
            <a:ext cx="1824228" cy="3502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  <a:defRPr sz="13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dt" idx="10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1"/>
          <p:cNvSpPr txBox="1">
            <a:spLocks noGrp="1"/>
          </p:cNvSpPr>
          <p:nvPr>
            <p:ph type="ftr" idx="11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1"/>
          <p:cNvSpPr txBox="1">
            <a:spLocks noGrp="1"/>
          </p:cNvSpPr>
          <p:nvPr>
            <p:ph type="sldNum" idx="12"/>
          </p:nvPr>
        </p:nvSpPr>
        <p:spPr>
          <a:xfrm>
            <a:off x="7797546" y="6309360"/>
            <a:ext cx="109728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1" name="Google Shape;101;p11"/>
          <p:cNvSpPr/>
          <p:nvPr/>
        </p:nvSpPr>
        <p:spPr>
          <a:xfrm>
            <a:off x="6868160" y="274320"/>
            <a:ext cx="1988820" cy="6309360"/>
          </a:xfrm>
          <a:prstGeom prst="rect">
            <a:avLst/>
          </a:prstGeom>
          <a:noFill/>
          <a:ln w="9525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>
            <a:spLocks noGrp="1"/>
          </p:cNvSpPr>
          <p:nvPr>
            <p:ph type="title"/>
          </p:nvPr>
        </p:nvSpPr>
        <p:spPr>
          <a:xfrm>
            <a:off x="731520" y="642594"/>
            <a:ext cx="768096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2"/>
          <p:cNvSpPr txBox="1">
            <a:spLocks noGrp="1"/>
          </p:cNvSpPr>
          <p:nvPr>
            <p:ph type="body" idx="1"/>
          </p:nvPr>
        </p:nvSpPr>
        <p:spPr>
          <a:xfrm rot="5400000">
            <a:off x="2606040" y="228600"/>
            <a:ext cx="3931920" cy="768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05" name="Google Shape;105;p12"/>
          <p:cNvSpPr txBox="1">
            <a:spLocks noGrp="1"/>
          </p:cNvSpPr>
          <p:nvPr>
            <p:ph type="dt" idx="10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ftr" idx="11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sldNum" idx="12"/>
          </p:nvPr>
        </p:nvSpPr>
        <p:spPr>
          <a:xfrm>
            <a:off x="7823382" y="6309360"/>
            <a:ext cx="109728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"/>
          <p:cNvSpPr txBox="1">
            <a:spLocks noGrp="1"/>
          </p:cNvSpPr>
          <p:nvPr>
            <p:ph type="title"/>
          </p:nvPr>
        </p:nvSpPr>
        <p:spPr>
          <a:xfrm rot="5400000">
            <a:off x="5000625" y="2505075"/>
            <a:ext cx="5257800" cy="177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body" idx="1"/>
          </p:nvPr>
        </p:nvSpPr>
        <p:spPr>
          <a:xfrm rot="5400000">
            <a:off x="1028700" y="361950"/>
            <a:ext cx="5257800" cy="60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dt" idx="10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ftr" idx="11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ldNum" idx="12"/>
          </p:nvPr>
        </p:nvSpPr>
        <p:spPr>
          <a:xfrm>
            <a:off x="7823382" y="6309360"/>
            <a:ext cx="109728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овый слайд">
  <p:cSld name="текстовый слайд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>
            <a:spLocks noGrp="1"/>
          </p:cNvSpPr>
          <p:nvPr>
            <p:ph type="body" idx="1"/>
          </p:nvPr>
        </p:nvSpPr>
        <p:spPr>
          <a:xfrm>
            <a:off x="359998" y="1968101"/>
            <a:ext cx="8508888" cy="392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9464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040"/>
              <a:buFont typeface="Arial"/>
              <a:buChar char="•"/>
              <a:defRPr sz="1040" b="0" i="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ctrTitle"/>
          </p:nvPr>
        </p:nvSpPr>
        <p:spPr>
          <a:xfrm>
            <a:off x="359998" y="1340411"/>
            <a:ext cx="8508889" cy="62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entury Gothic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body" idx="2"/>
          </p:nvPr>
        </p:nvSpPr>
        <p:spPr>
          <a:xfrm>
            <a:off x="359999" y="264772"/>
            <a:ext cx="1090667" cy="605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900"/>
              <a:buFont typeface="Century Gothic"/>
              <a:buNone/>
              <a:defRPr sz="900" b="1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body" idx="3"/>
          </p:nvPr>
        </p:nvSpPr>
        <p:spPr>
          <a:xfrm>
            <a:off x="1870637" y="264771"/>
            <a:ext cx="1614487" cy="513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850"/>
              <a:buFont typeface="Century Gothic"/>
              <a:buNone/>
              <a:defRPr sz="850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sldNum" idx="12"/>
          </p:nvPr>
        </p:nvSpPr>
        <p:spPr>
          <a:xfrm>
            <a:off x="8541088" y="307667"/>
            <a:ext cx="327798" cy="252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9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9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9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9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9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9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9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9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ftr" idx="11"/>
          </p:nvPr>
        </p:nvSpPr>
        <p:spPr>
          <a:xfrm>
            <a:off x="8104046" y="6479243"/>
            <a:ext cx="764841" cy="104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5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body" idx="4"/>
          </p:nvPr>
        </p:nvSpPr>
        <p:spPr>
          <a:xfrm>
            <a:off x="4846638" y="4042611"/>
            <a:ext cx="4022248" cy="1851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731520" y="642594"/>
            <a:ext cx="768096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731520" y="2103120"/>
            <a:ext cx="7680960" cy="393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dt" idx="10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ftr" idx="11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sldNum" idx="12"/>
          </p:nvPr>
        </p:nvSpPr>
        <p:spPr>
          <a:xfrm>
            <a:off x="7823382" y="6309360"/>
            <a:ext cx="109728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dt" idx="10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ftr" idx="11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ldNum" idx="12"/>
          </p:nvPr>
        </p:nvSpPr>
        <p:spPr>
          <a:xfrm>
            <a:off x="7823382" y="6309360"/>
            <a:ext cx="109728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Заголовок раздела" type="secHead">
  <p:cSld name="SECTION_HEADER">
    <p:bg>
      <p:bgPr>
        <a:gradFill>
          <a:gsLst>
            <a:gs pos="0">
              <a:srgbClr val="E1DBC9"/>
            </a:gs>
            <a:gs pos="77000">
              <a:srgbClr val="C8C1B0"/>
            </a:gs>
            <a:gs pos="100000">
              <a:srgbClr val="C0BAAA"/>
            </a:gs>
          </a:gsLst>
          <a:lin ang="5400000" scaled="0"/>
        </a:gra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rotWithShape="1">
            <a:blip r:embed="rId2">
              <a:alphaModFix amt="45000"/>
            </a:blip>
            <a:tile tx="-44450" ty="38100" sx="85000" sy="85000" flip="none" algn="tl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980902" y="1275025"/>
            <a:ext cx="7182197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1088136" y="1385316"/>
            <a:ext cx="6967728" cy="4087368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3794760" y="1267730"/>
            <a:ext cx="1554480" cy="64008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6"/>
          <p:cNvGrpSpPr/>
          <p:nvPr/>
        </p:nvGrpSpPr>
        <p:grpSpPr>
          <a:xfrm>
            <a:off x="3886200" y="1267731"/>
            <a:ext cx="1371600" cy="548640"/>
            <a:chOff x="5318306" y="1386268"/>
            <a:chExt cx="1567331" cy="645295"/>
          </a:xfrm>
        </p:grpSpPr>
        <p:cxnSp>
          <p:nvCxnSpPr>
            <p:cNvPr id="54" name="Google Shape;54;p6"/>
            <p:cNvCxnSpPr/>
            <p:nvPr/>
          </p:nvCxnSpPr>
          <p:spPr>
            <a:xfrm>
              <a:off x="5318306" y="1386268"/>
              <a:ext cx="0" cy="64008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5" name="Google Shape;55;p6"/>
            <p:cNvCxnSpPr/>
            <p:nvPr/>
          </p:nvCxnSpPr>
          <p:spPr>
            <a:xfrm>
              <a:off x="6885637" y="1386268"/>
              <a:ext cx="0" cy="64008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6" name="Google Shape;56;p6"/>
            <p:cNvCxnSpPr/>
            <p:nvPr/>
          </p:nvCxnSpPr>
          <p:spPr>
            <a:xfrm>
              <a:off x="5318306" y="2031563"/>
              <a:ext cx="1567331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57" name="Google Shape;57;p6"/>
          <p:cNvSpPr txBox="1">
            <a:spLocks noGrp="1"/>
          </p:cNvSpPr>
          <p:nvPr>
            <p:ph type="title"/>
          </p:nvPr>
        </p:nvSpPr>
        <p:spPr>
          <a:xfrm>
            <a:off x="1172717" y="2094309"/>
            <a:ext cx="6803136" cy="2587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200"/>
              <a:buFont typeface="Century Gothic"/>
              <a:buNone/>
              <a:defRPr sz="620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body" idx="1"/>
          </p:nvPr>
        </p:nvSpPr>
        <p:spPr>
          <a:xfrm>
            <a:off x="1172718" y="4682062"/>
            <a:ext cx="6803136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6"/>
          <p:cNvSpPr txBox="1">
            <a:spLocks noGrp="1"/>
          </p:cNvSpPr>
          <p:nvPr>
            <p:ph type="dt" idx="10"/>
          </p:nvPr>
        </p:nvSpPr>
        <p:spPr>
          <a:xfrm>
            <a:off x="3931920" y="1325880"/>
            <a:ext cx="128016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ftr" idx="11"/>
          </p:nvPr>
        </p:nvSpPr>
        <p:spPr>
          <a:xfrm>
            <a:off x="1104679" y="5211060"/>
            <a:ext cx="443026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6453378" y="5211060"/>
            <a:ext cx="158419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 txBox="1">
            <a:spLocks noGrp="1"/>
          </p:cNvSpPr>
          <p:nvPr>
            <p:ph type="title"/>
          </p:nvPr>
        </p:nvSpPr>
        <p:spPr>
          <a:xfrm>
            <a:off x="731520" y="642594"/>
            <a:ext cx="768096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body" idx="1"/>
          </p:nvPr>
        </p:nvSpPr>
        <p:spPr>
          <a:xfrm>
            <a:off x="731520" y="2103120"/>
            <a:ext cx="3657600" cy="393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body" idx="2"/>
          </p:nvPr>
        </p:nvSpPr>
        <p:spPr>
          <a:xfrm>
            <a:off x="4754880" y="2103120"/>
            <a:ext cx="3657600" cy="393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dt" idx="10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ftr" idx="11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7823382" y="6309360"/>
            <a:ext cx="109728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731520" y="642594"/>
            <a:ext cx="768096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body" idx="1"/>
          </p:nvPr>
        </p:nvSpPr>
        <p:spPr>
          <a:xfrm>
            <a:off x="731520" y="2074334"/>
            <a:ext cx="365760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body" idx="2"/>
          </p:nvPr>
        </p:nvSpPr>
        <p:spPr>
          <a:xfrm>
            <a:off x="731520" y="2755898"/>
            <a:ext cx="36576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body" idx="3"/>
          </p:nvPr>
        </p:nvSpPr>
        <p:spPr>
          <a:xfrm>
            <a:off x="4754880" y="2074334"/>
            <a:ext cx="365760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body" idx="4"/>
          </p:nvPr>
        </p:nvSpPr>
        <p:spPr>
          <a:xfrm>
            <a:off x="4754880" y="2756581"/>
            <a:ext cx="36576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dt" idx="10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ftr" idx="11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sldNum" idx="12"/>
          </p:nvPr>
        </p:nvSpPr>
        <p:spPr>
          <a:xfrm>
            <a:off x="7823382" y="6309360"/>
            <a:ext cx="109728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>
            <a:spLocks noGrp="1"/>
          </p:cNvSpPr>
          <p:nvPr>
            <p:ph type="title"/>
          </p:nvPr>
        </p:nvSpPr>
        <p:spPr>
          <a:xfrm>
            <a:off x="731520" y="642594"/>
            <a:ext cx="768096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dt" idx="10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ftr" idx="11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7823382" y="6309360"/>
            <a:ext cx="109728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Объект с подписью" type="objTx">
  <p:cSld name="OBJECT_WITH_CAPTIO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/>
          <p:nvPr/>
        </p:nvSpPr>
        <p:spPr>
          <a:xfrm>
            <a:off x="184147" y="173736"/>
            <a:ext cx="6398514" cy="651052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0"/>
          <p:cNvSpPr/>
          <p:nvPr/>
        </p:nvSpPr>
        <p:spPr>
          <a:xfrm>
            <a:off x="6765290" y="173736"/>
            <a:ext cx="2194560" cy="65105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title"/>
          </p:nvPr>
        </p:nvSpPr>
        <p:spPr>
          <a:xfrm>
            <a:off x="6972300" y="607392"/>
            <a:ext cx="1823085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entury Gothic"/>
              <a:buNone/>
              <a:defRPr sz="2400" b="0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1"/>
          </p:nvPr>
        </p:nvSpPr>
        <p:spPr>
          <a:xfrm>
            <a:off x="668976" y="907143"/>
            <a:ext cx="5428856" cy="5043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body" idx="2"/>
          </p:nvPr>
        </p:nvSpPr>
        <p:spPr>
          <a:xfrm>
            <a:off x="6972300" y="2286000"/>
            <a:ext cx="1823085" cy="3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  <a:defRPr sz="13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dt" idx="10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0"/>
          <p:cNvSpPr txBox="1">
            <a:spLocks noGrp="1"/>
          </p:cNvSpPr>
          <p:nvPr>
            <p:ph type="ftr" idx="11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0"/>
          <p:cNvSpPr txBox="1">
            <a:spLocks noGrp="1"/>
          </p:cNvSpPr>
          <p:nvPr>
            <p:ph type="sldNum" idx="12"/>
          </p:nvPr>
        </p:nvSpPr>
        <p:spPr>
          <a:xfrm>
            <a:off x="7795258" y="6310086"/>
            <a:ext cx="109728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2" name="Google Shape;92;p10"/>
          <p:cNvSpPr/>
          <p:nvPr/>
        </p:nvSpPr>
        <p:spPr>
          <a:xfrm>
            <a:off x="6868160" y="274320"/>
            <a:ext cx="1988820" cy="6309360"/>
          </a:xfrm>
          <a:prstGeom prst="rect">
            <a:avLst/>
          </a:prstGeom>
          <a:noFill/>
          <a:ln w="9525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176022" y="173736"/>
            <a:ext cx="8791956" cy="651052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731520" y="642594"/>
            <a:ext cx="768096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731520" y="2103120"/>
            <a:ext cx="7680960" cy="393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Garamond"/>
              <a:buChar char="◦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Garamond"/>
              <a:buChar char="◦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7823382" y="6309360"/>
            <a:ext cx="109728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jpg"/><Relationship Id="rId5" Type="http://schemas.openxmlformats.org/officeDocument/2006/relationships/image" Target="../media/image15.png"/><Relationship Id="rId4" Type="http://schemas.openxmlformats.org/officeDocument/2006/relationships/image" Target="../media/image14.jpg"/><Relationship Id="rId9" Type="http://schemas.openxmlformats.org/officeDocument/2006/relationships/image" Target="../media/image1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zn.mos.ru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kpmi.ru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ht-line.ru/" TargetMode="External"/><Relationship Id="rId5" Type="http://schemas.openxmlformats.org/officeDocument/2006/relationships/hyperlink" Target="https://admissions.hse.ru/test" TargetMode="External"/><Relationship Id="rId4" Type="http://schemas.openxmlformats.org/officeDocument/2006/relationships/hyperlink" Target="https://skillbox.ru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tiplichnosti.ru/" TargetMode="External"/><Relationship Id="rId7" Type="http://schemas.openxmlformats.org/officeDocument/2006/relationships/hyperlink" Target="https://ht-line.ru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admissions.hse.ru/test" TargetMode="External"/><Relationship Id="rId5" Type="http://schemas.openxmlformats.org/officeDocument/2006/relationships/hyperlink" Target="https://skillbox.ru/" TargetMode="External"/><Relationship Id="rId4" Type="http://schemas.openxmlformats.org/officeDocument/2006/relationships/hyperlink" Target="https://kpmi.ru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hyperlink" Target="https://edu.gov.ru/career_guidance" TargetMode="External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1DBC9"/>
            </a:gs>
            <a:gs pos="77000">
              <a:srgbClr val="C8C1B0"/>
            </a:gs>
            <a:gs pos="100000">
              <a:srgbClr val="C0BAAA"/>
            </a:gs>
          </a:gsLst>
          <a:lin ang="5400000" scaled="0"/>
        </a:gra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rgbClr val="E1DBC9"/>
              </a:gs>
              <a:gs pos="77000">
                <a:srgbClr val="C8C1B0"/>
              </a:gs>
              <a:gs pos="100000">
                <a:srgbClr val="C0BAAA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0" name="Google Shape;120;p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rotWithShape="1">
            <a:blip r:embed="rId3">
              <a:alphaModFix amt="45000"/>
            </a:blip>
            <a:tile tx="-44450" ty="38100" sx="85000" sy="85000" flip="none" algn="tl"/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1" name="Google Shape;121;p14"/>
          <p:cNvSpPr/>
          <p:nvPr/>
        </p:nvSpPr>
        <p:spPr>
          <a:xfrm>
            <a:off x="474081" y="610955"/>
            <a:ext cx="8195838" cy="563609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2" name="Google Shape;122;p14"/>
          <p:cNvSpPr/>
          <p:nvPr/>
        </p:nvSpPr>
        <p:spPr>
          <a:xfrm>
            <a:off x="597789" y="777240"/>
            <a:ext cx="7948422" cy="5303520"/>
          </a:xfrm>
          <a:prstGeom prst="rect">
            <a:avLst/>
          </a:prstGeom>
          <a:solidFill>
            <a:schemeClr val="lt1"/>
          </a:solidFill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3" name="Google Shape;123;p14"/>
          <p:cNvSpPr txBox="1">
            <a:spLocks noGrp="1"/>
          </p:cNvSpPr>
          <p:nvPr>
            <p:ph type="ctrTitle"/>
          </p:nvPr>
        </p:nvSpPr>
        <p:spPr>
          <a:xfrm>
            <a:off x="991910" y="1628800"/>
            <a:ext cx="4864195" cy="2160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Century Gothic"/>
              <a:buNone/>
            </a:pPr>
            <a:r>
              <a:rPr lang="ru-RU" sz="3600" b="1"/>
              <a:t>«ПРОФОРИЕНТАЦИЯ БУДУЩЕГО: ТРЕНДЫ </a:t>
            </a:r>
            <a:endParaRPr sz="3600" b="1"/>
          </a:p>
          <a:p>
            <a:pPr marL="0" lvl="0" indent="0" algn="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Century Gothic"/>
              <a:buNone/>
            </a:pPr>
            <a:r>
              <a:rPr lang="ru-RU" sz="3600" b="1"/>
              <a:t>И ТРЕБОВАНИЯ РЫНКА»</a:t>
            </a:r>
            <a:br>
              <a:rPr lang="ru-RU"/>
            </a:br>
            <a:br>
              <a:rPr lang="ru-RU" sz="4100">
                <a:solidFill>
                  <a:schemeClr val="dk1"/>
                </a:solidFill>
              </a:rPr>
            </a:br>
            <a:endParaRPr sz="4100">
              <a:solidFill>
                <a:schemeClr val="dk1"/>
              </a:solidFill>
            </a:endParaRPr>
          </a:p>
        </p:txBody>
      </p:sp>
      <p:cxnSp>
        <p:nvCxnSpPr>
          <p:cNvPr id="124" name="Google Shape;124;p14"/>
          <p:cNvCxnSpPr/>
          <p:nvPr/>
        </p:nvCxnSpPr>
        <p:spPr>
          <a:xfrm>
            <a:off x="6097404" y="2057401"/>
            <a:ext cx="0" cy="274320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5" name="Google Shape;125;p14"/>
          <p:cNvSpPr txBox="1"/>
          <p:nvPr/>
        </p:nvSpPr>
        <p:spPr>
          <a:xfrm>
            <a:off x="1305677" y="3140968"/>
            <a:ext cx="45699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Тема лекции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1482A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Методы и инструменты современной профориентации: </a:t>
            </a:r>
            <a:br>
              <a:rPr lang="ru-RU" sz="1800">
                <a:solidFill>
                  <a:srgbClr val="1482AB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ru-RU" sz="1800" b="1">
                <a:solidFill>
                  <a:srgbClr val="1482A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модели и технологии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6" name="Google Shape;126;p14"/>
          <p:cNvSpPr txBox="1"/>
          <p:nvPr/>
        </p:nvSpPr>
        <p:spPr>
          <a:xfrm>
            <a:off x="6097400" y="2996950"/>
            <a:ext cx="2208900" cy="30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Преподаватель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rgbClr val="0D56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Жильцов Владимир Анатольевич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К.псих.наук, доцент, член-корр. МАПН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Профессиолог, научный руководитель  онлайн-платформы Leoni,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Директор АНО Национального центра сертификации управляющих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7" name="Google Shape;127;p14"/>
          <p:cNvSpPr txBox="1"/>
          <p:nvPr/>
        </p:nvSpPr>
        <p:spPr>
          <a:xfrm>
            <a:off x="597790" y="1071304"/>
            <a:ext cx="7430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Философский факультет   МГУ имени М.В.Ломоносова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3"/>
          <p:cNvSpPr/>
          <p:nvPr/>
        </p:nvSpPr>
        <p:spPr>
          <a:xfrm>
            <a:off x="331325" y="3615625"/>
            <a:ext cx="8325300" cy="2945700"/>
          </a:xfrm>
          <a:prstGeom prst="ellipse">
            <a:avLst/>
          </a:prstGeom>
          <a:solidFill>
            <a:srgbClr val="487B78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Среда Общества</a:t>
            </a:r>
            <a:endParaRPr sz="1200"/>
          </a:p>
        </p:txBody>
      </p:sp>
      <p:sp>
        <p:nvSpPr>
          <p:cNvPr id="225" name="Google Shape;225;p23"/>
          <p:cNvSpPr txBox="1">
            <a:spLocks noGrp="1"/>
          </p:cNvSpPr>
          <p:nvPr>
            <p:ph type="title"/>
          </p:nvPr>
        </p:nvSpPr>
        <p:spPr>
          <a:xfrm>
            <a:off x="331332" y="563406"/>
            <a:ext cx="8760900" cy="7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ct val="112676"/>
              <a:buFont typeface="Century Gothic"/>
              <a:buNone/>
            </a:pPr>
            <a:r>
              <a:rPr lang="ru-RU" sz="3550">
                <a:solidFill>
                  <a:schemeClr val="dk1"/>
                </a:solidFill>
              </a:rPr>
              <a:t>ДИАГНОСТИКА В СРЕДАХ: </a:t>
            </a:r>
            <a:br>
              <a:rPr lang="ru-RU" b="1">
                <a:solidFill>
                  <a:srgbClr val="0D5672"/>
                </a:solidFill>
              </a:rPr>
            </a:br>
            <a:r>
              <a:rPr lang="ru-RU" sz="2000" b="1">
                <a:solidFill>
                  <a:schemeClr val="dk2"/>
                </a:solidFill>
              </a:rPr>
              <a:t>внешняя и внутренняя оценка, мониторинг, рефлексия </a:t>
            </a:r>
            <a:endParaRPr sz="20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ct val="200000"/>
              <a:buFont typeface="Century Gothic"/>
              <a:buNone/>
            </a:pPr>
            <a:r>
              <a:rPr lang="ru-RU" sz="2000" b="1">
                <a:solidFill>
                  <a:schemeClr val="dk2"/>
                </a:solidFill>
              </a:rPr>
              <a:t>в Профориентации 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226" name="Google Shape;226;p23"/>
          <p:cNvSpPr/>
          <p:nvPr/>
        </p:nvSpPr>
        <p:spPr>
          <a:xfrm>
            <a:off x="3742501" y="4171054"/>
            <a:ext cx="1419000" cy="1277700"/>
          </a:xfrm>
          <a:prstGeom prst="ellipse">
            <a:avLst/>
          </a:prstGeom>
          <a:solidFill>
            <a:schemeClr val="lt2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Среда </a:t>
            </a: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Семьи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227" name="Google Shape;227;p23"/>
          <p:cNvSpPr/>
          <p:nvPr/>
        </p:nvSpPr>
        <p:spPr>
          <a:xfrm>
            <a:off x="5695176" y="2316300"/>
            <a:ext cx="2594700" cy="2525400"/>
          </a:xfrm>
          <a:prstGeom prst="ellipse">
            <a:avLst/>
          </a:prstGeom>
          <a:solidFill>
            <a:srgbClr val="7DC491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Среда </a:t>
            </a:r>
            <a:r>
              <a:rPr lang="ru-RU" sz="12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Профессиональная </a:t>
            </a: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(реальная, научная, контактная, статусная…)</a:t>
            </a:r>
            <a:endParaRPr sz="1200"/>
          </a:p>
        </p:txBody>
      </p:sp>
      <p:sp>
        <p:nvSpPr>
          <p:cNvPr id="228" name="Google Shape;228;p23"/>
          <p:cNvSpPr/>
          <p:nvPr/>
        </p:nvSpPr>
        <p:spPr>
          <a:xfrm>
            <a:off x="1317224" y="4079576"/>
            <a:ext cx="2328600" cy="2129700"/>
          </a:xfrm>
          <a:prstGeom prst="ellipse">
            <a:avLst/>
          </a:prstGeom>
          <a:solidFill>
            <a:srgbClr val="A2CDED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Среда </a:t>
            </a: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Образовательная</a:t>
            </a:r>
            <a:endParaRPr sz="1200">
              <a:solidFill>
                <a:schemeClr val="dk2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9" name="Google Shape;229;p23"/>
          <p:cNvSpPr/>
          <p:nvPr/>
        </p:nvSpPr>
        <p:spPr>
          <a:xfrm>
            <a:off x="5149902" y="4206688"/>
            <a:ext cx="1941600" cy="1927800"/>
          </a:xfrm>
          <a:prstGeom prst="ellipse">
            <a:avLst/>
          </a:prstGeom>
          <a:solidFill>
            <a:srgbClr val="9FC7C5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Среда </a:t>
            </a:r>
            <a:r>
              <a:rPr lang="ru-RU" sz="12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Места</a:t>
            </a:r>
            <a:r>
              <a:rPr lang="ru-RU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(города, места проживания..)</a:t>
            </a:r>
            <a:endParaRPr sz="1200"/>
          </a:p>
        </p:txBody>
      </p:sp>
      <p:sp>
        <p:nvSpPr>
          <p:cNvPr id="230" name="Google Shape;230;p23"/>
          <p:cNvSpPr/>
          <p:nvPr/>
        </p:nvSpPr>
        <p:spPr>
          <a:xfrm>
            <a:off x="1325175" y="2938050"/>
            <a:ext cx="1883700" cy="1826400"/>
          </a:xfrm>
          <a:prstGeom prst="ellipse">
            <a:avLst/>
          </a:prstGeom>
          <a:solidFill>
            <a:srgbClr val="A7EBEF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Среда </a:t>
            </a:r>
            <a:r>
              <a:rPr lang="ru-RU" sz="1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Организации</a:t>
            </a: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ru-RU" sz="1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</a:t>
            </a:r>
            <a:endParaRPr sz="12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1" name="Google Shape;231;p23"/>
          <p:cNvSpPr/>
          <p:nvPr/>
        </p:nvSpPr>
        <p:spPr>
          <a:xfrm>
            <a:off x="3106178" y="2531436"/>
            <a:ext cx="1605600" cy="1694100"/>
          </a:xfrm>
          <a:prstGeom prst="ellipse">
            <a:avLst/>
          </a:prstGeom>
          <a:solidFill>
            <a:srgbClr val="B2E3D5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Среда 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Я</a:t>
            </a:r>
            <a:r>
              <a:rPr lang="ru-RU" sz="12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(внутренний мир Личности)</a:t>
            </a:r>
            <a:endParaRPr sz="1200"/>
          </a:p>
        </p:txBody>
      </p:sp>
      <p:sp>
        <p:nvSpPr>
          <p:cNvPr id="232" name="Google Shape;232;p23"/>
          <p:cNvSpPr/>
          <p:nvPr/>
        </p:nvSpPr>
        <p:spPr>
          <a:xfrm>
            <a:off x="4405725" y="2866250"/>
            <a:ext cx="1419000" cy="1353600"/>
          </a:xfrm>
          <a:prstGeom prst="ellipse">
            <a:avLst/>
          </a:prstGeom>
          <a:solidFill>
            <a:srgbClr val="F2F2F2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Среда Значимой </a:t>
            </a: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Группы</a:t>
            </a:r>
            <a:r>
              <a:rPr lang="ru-RU" sz="12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лиц</a:t>
            </a:r>
            <a:endParaRPr sz="1200"/>
          </a:p>
        </p:txBody>
      </p:sp>
      <p:sp>
        <p:nvSpPr>
          <p:cNvPr id="233" name="Google Shape;233;p23"/>
          <p:cNvSpPr/>
          <p:nvPr/>
        </p:nvSpPr>
        <p:spPr>
          <a:xfrm>
            <a:off x="2183501" y="5797475"/>
            <a:ext cx="599100" cy="2709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школа</a:t>
            </a:r>
            <a:endParaRPr/>
          </a:p>
        </p:txBody>
      </p:sp>
      <p:sp>
        <p:nvSpPr>
          <p:cNvPr id="234" name="Google Shape;234;p23"/>
          <p:cNvSpPr/>
          <p:nvPr/>
        </p:nvSpPr>
        <p:spPr>
          <a:xfrm>
            <a:off x="1709800" y="5543125"/>
            <a:ext cx="473700" cy="2562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СПО</a:t>
            </a:r>
            <a:endParaRPr/>
          </a:p>
        </p:txBody>
      </p:sp>
      <p:sp>
        <p:nvSpPr>
          <p:cNvPr id="235" name="Google Shape;235;p23"/>
          <p:cNvSpPr/>
          <p:nvPr/>
        </p:nvSpPr>
        <p:spPr>
          <a:xfrm>
            <a:off x="2782600" y="5535713"/>
            <a:ext cx="500100" cy="2562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ВУЗ</a:t>
            </a:r>
            <a:endParaRPr/>
          </a:p>
        </p:txBody>
      </p:sp>
      <p:sp>
        <p:nvSpPr>
          <p:cNvPr id="236" name="Google Shape;236;p23"/>
          <p:cNvSpPr txBox="1"/>
          <p:nvPr/>
        </p:nvSpPr>
        <p:spPr>
          <a:xfrm>
            <a:off x="331329" y="1541429"/>
            <a:ext cx="1883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u="sng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24 часа в сутках: 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8-сон, 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 часов работа(учеба), 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 часов - личная жизнь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7" name="Google Shape;237;p23"/>
          <p:cNvSpPr txBox="1"/>
          <p:nvPr/>
        </p:nvSpPr>
        <p:spPr>
          <a:xfrm>
            <a:off x="4296850" y="1954381"/>
            <a:ext cx="20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Кто есть кто? 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Субъект – актор - агент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8" name="Google Shape;23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479" y="2557218"/>
            <a:ext cx="1000937" cy="1000937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3"/>
          <p:cNvSpPr/>
          <p:nvPr/>
        </p:nvSpPr>
        <p:spPr>
          <a:xfrm>
            <a:off x="2189362" y="5276250"/>
            <a:ext cx="593100" cy="2709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ДПО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4"/>
          <p:cNvSpPr txBox="1"/>
          <p:nvPr/>
        </p:nvSpPr>
        <p:spPr>
          <a:xfrm>
            <a:off x="323525" y="219900"/>
            <a:ext cx="8602500" cy="13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rgbClr val="1482A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Схемы работ по профессиональной ориентации. </a:t>
            </a:r>
            <a:br>
              <a:rPr lang="ru-RU" sz="1800" b="1">
                <a:solidFill>
                  <a:srgbClr val="1482AB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ru-RU" sz="1800" b="1">
                <a:solidFill>
                  <a:srgbClr val="1482A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Схемы самоопределения личности в различные исторические периоды</a:t>
            </a:r>
            <a:r>
              <a:rPr lang="ru-RU" sz="1800">
                <a:solidFill>
                  <a:srgbClr val="0D56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 sz="18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82AB"/>
              </a:buClr>
              <a:buSzPts val="2100"/>
              <a:buFont typeface="Century Gothic"/>
              <a:buNone/>
            </a:pPr>
            <a:endParaRPr sz="18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245" name="Google Shape;245;p24"/>
          <p:cNvGrpSpPr/>
          <p:nvPr/>
        </p:nvGrpSpPr>
        <p:grpSpPr>
          <a:xfrm>
            <a:off x="151368" y="1066358"/>
            <a:ext cx="8471082" cy="5634345"/>
            <a:chOff x="131718" y="1007433"/>
            <a:chExt cx="8471082" cy="5634345"/>
          </a:xfrm>
        </p:grpSpPr>
        <p:sp>
          <p:nvSpPr>
            <p:cNvPr id="246" name="Google Shape;246;p24"/>
            <p:cNvSpPr/>
            <p:nvPr/>
          </p:nvSpPr>
          <p:spPr>
            <a:xfrm>
              <a:off x="485622" y="1007433"/>
              <a:ext cx="3850500" cy="1203300"/>
            </a:xfrm>
            <a:prstGeom prst="rect">
              <a:avLst/>
            </a:prstGeom>
            <a:solidFill>
              <a:schemeClr val="lt2">
                <a:alpha val="40000"/>
              </a:schemeClr>
            </a:solidFill>
            <a:ln w="9525" cap="flat" cmpd="sng">
              <a:solidFill>
                <a:srgbClr val="1185A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/>
            <p:cNvSpPr txBox="1"/>
            <p:nvPr/>
          </p:nvSpPr>
          <p:spPr>
            <a:xfrm>
              <a:off x="485622" y="1007433"/>
              <a:ext cx="3850500" cy="120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5050" tIns="209550" rIns="209550" bIns="2095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500"/>
                <a:buFont typeface="Century Gothic"/>
                <a:buNone/>
              </a:pPr>
              <a:endParaRPr sz="5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8" name="Google Shape;248;p24"/>
            <p:cNvSpPr/>
            <p:nvPr/>
          </p:nvSpPr>
          <p:spPr>
            <a:xfrm>
              <a:off x="4752168" y="1007433"/>
              <a:ext cx="3850500" cy="1203300"/>
            </a:xfrm>
            <a:prstGeom prst="rect">
              <a:avLst/>
            </a:prstGeom>
            <a:solidFill>
              <a:schemeClr val="lt2">
                <a:alpha val="40000"/>
              </a:schemeClr>
            </a:solidFill>
            <a:ln w="9525" cap="flat" cmpd="sng">
              <a:solidFill>
                <a:srgbClr val="1185A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/>
            <p:cNvSpPr txBox="1"/>
            <p:nvPr/>
          </p:nvSpPr>
          <p:spPr>
            <a:xfrm>
              <a:off x="4752168" y="1007433"/>
              <a:ext cx="3850500" cy="120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5050" tIns="209550" rIns="209550" bIns="2095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500"/>
                <a:buFont typeface="Century Gothic"/>
                <a:buNone/>
              </a:pPr>
              <a:endParaRPr sz="5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0" name="Google Shape;250;p24"/>
            <p:cNvSpPr/>
            <p:nvPr/>
          </p:nvSpPr>
          <p:spPr>
            <a:xfrm>
              <a:off x="485622" y="2522280"/>
              <a:ext cx="3850500" cy="1203300"/>
            </a:xfrm>
            <a:prstGeom prst="rect">
              <a:avLst/>
            </a:prstGeom>
            <a:solidFill>
              <a:schemeClr val="lt2">
                <a:alpha val="40000"/>
              </a:schemeClr>
            </a:solidFill>
            <a:ln w="9525" cap="flat" cmpd="sng">
              <a:solidFill>
                <a:srgbClr val="1185A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/>
            <p:cNvSpPr txBox="1"/>
            <p:nvPr/>
          </p:nvSpPr>
          <p:spPr>
            <a:xfrm>
              <a:off x="485622" y="2522280"/>
              <a:ext cx="3850500" cy="120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5050" tIns="209550" rIns="209550" bIns="2095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500"/>
                <a:buFont typeface="Century Gothic"/>
                <a:buNone/>
              </a:pPr>
              <a:endParaRPr sz="5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4752168" y="2522280"/>
              <a:ext cx="3850500" cy="1203300"/>
            </a:xfrm>
            <a:prstGeom prst="rect">
              <a:avLst/>
            </a:prstGeom>
            <a:solidFill>
              <a:schemeClr val="lt2">
                <a:alpha val="40000"/>
              </a:schemeClr>
            </a:solidFill>
            <a:ln w="9525" cap="flat" cmpd="sng">
              <a:solidFill>
                <a:srgbClr val="1185A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 txBox="1"/>
            <p:nvPr/>
          </p:nvSpPr>
          <p:spPr>
            <a:xfrm>
              <a:off x="4752168" y="2522280"/>
              <a:ext cx="3850500" cy="120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5050" tIns="209550" rIns="209550" bIns="2095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500"/>
                <a:buFont typeface="Century Gothic"/>
                <a:buNone/>
              </a:pPr>
              <a:endParaRPr sz="5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485622" y="4037128"/>
              <a:ext cx="3850500" cy="1203300"/>
            </a:xfrm>
            <a:prstGeom prst="rect">
              <a:avLst/>
            </a:prstGeom>
            <a:solidFill>
              <a:schemeClr val="lt2">
                <a:alpha val="40000"/>
              </a:schemeClr>
            </a:solidFill>
            <a:ln w="9525" cap="flat" cmpd="sng">
              <a:solidFill>
                <a:srgbClr val="1185A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 txBox="1"/>
            <p:nvPr/>
          </p:nvSpPr>
          <p:spPr>
            <a:xfrm>
              <a:off x="485622" y="4037128"/>
              <a:ext cx="3850500" cy="120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5050" tIns="209550" rIns="209550" bIns="2095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500"/>
                <a:buFont typeface="Century Gothic"/>
                <a:buNone/>
              </a:pPr>
              <a:endParaRPr sz="5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4752168" y="4037128"/>
              <a:ext cx="3850500" cy="1203300"/>
            </a:xfrm>
            <a:prstGeom prst="rect">
              <a:avLst/>
            </a:prstGeom>
            <a:solidFill>
              <a:schemeClr val="lt2">
                <a:alpha val="40000"/>
              </a:schemeClr>
            </a:solidFill>
            <a:ln w="9525" cap="flat" cmpd="sng">
              <a:solidFill>
                <a:srgbClr val="1185A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 txBox="1"/>
            <p:nvPr/>
          </p:nvSpPr>
          <p:spPr>
            <a:xfrm>
              <a:off x="4752168" y="4037128"/>
              <a:ext cx="3850500" cy="120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5050" tIns="209550" rIns="209550" bIns="2095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500"/>
                <a:buFont typeface="Century Gothic"/>
                <a:buNone/>
              </a:pPr>
              <a:endParaRPr sz="5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8" name="Google Shape;258;p24"/>
            <p:cNvSpPr txBox="1"/>
            <p:nvPr/>
          </p:nvSpPr>
          <p:spPr>
            <a:xfrm>
              <a:off x="1710300" y="1125350"/>
              <a:ext cx="25161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1.Схема «Где родился – там сгодился» . Крепостничество. Семейные предприятия. Школы рода, кланов.</a:t>
              </a:r>
              <a:endParaRPr/>
            </a:p>
          </p:txBody>
        </p:sp>
        <p:sp>
          <p:nvSpPr>
            <p:cNvPr id="259" name="Google Shape;259;p24"/>
            <p:cNvSpPr txBox="1"/>
            <p:nvPr/>
          </p:nvSpPr>
          <p:spPr>
            <a:xfrm>
              <a:off x="6086700" y="1125350"/>
              <a:ext cx="25161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-RU" sz="12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2. Схема «ЦПХ-Мастерская-Фабрика». Ранний капитализм. Школы профессий, мастеров</a:t>
              </a:r>
              <a:endParaRPr/>
            </a:p>
          </p:txBody>
        </p:sp>
        <p:sp>
          <p:nvSpPr>
            <p:cNvPr id="260" name="Google Shape;260;p24"/>
            <p:cNvSpPr txBox="1"/>
            <p:nvPr/>
          </p:nvSpPr>
          <p:spPr>
            <a:xfrm>
              <a:off x="1758950" y="2693600"/>
              <a:ext cx="25161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-RU" sz="12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3.Схема «Школа-ФЗУ-Завод». Промышленный период. Институт наставничества, Кафедр, научных школ.</a:t>
              </a:r>
              <a:endParaRPr/>
            </a:p>
          </p:txBody>
        </p:sp>
        <p:sp>
          <p:nvSpPr>
            <p:cNvPr id="261" name="Google Shape;261;p24"/>
            <p:cNvSpPr txBox="1"/>
            <p:nvPr/>
          </p:nvSpPr>
          <p:spPr>
            <a:xfrm>
              <a:off x="6040175" y="2569825"/>
              <a:ext cx="25626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-RU" sz="12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4.Схема «Рука рынка». Индустриальный период. Институты технологий, корпоративных университетов, стандартизации.</a:t>
              </a:r>
              <a:endParaRPr/>
            </a:p>
          </p:txBody>
        </p:sp>
        <p:sp>
          <p:nvSpPr>
            <p:cNvPr id="262" name="Google Shape;262;p24"/>
            <p:cNvSpPr txBox="1"/>
            <p:nvPr/>
          </p:nvSpPr>
          <p:spPr>
            <a:xfrm>
              <a:off x="1710300" y="4037125"/>
              <a:ext cx="2644800" cy="129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-RU" sz="12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5.Схема «Иммиграция умов и рук». Глобализация, централизация. Рынки труда, рынки образовательных услуг, консалтинговых парадигм, рейтингования.</a:t>
              </a:r>
              <a:endParaRPr/>
            </a:p>
          </p:txBody>
        </p:sp>
        <p:sp>
          <p:nvSpPr>
            <p:cNvPr id="263" name="Google Shape;263;p24"/>
            <p:cNvSpPr txBox="1"/>
            <p:nvPr/>
          </p:nvSpPr>
          <p:spPr>
            <a:xfrm>
              <a:off x="5973075" y="3986875"/>
              <a:ext cx="2562600" cy="129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-RU" sz="12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6.Схема «Глокализации, Многополярности, Разновекторности развития, Индивидуализация (клиентоориентированность) рынков. В центре - Человек». </a:t>
              </a:r>
              <a:endParaRPr/>
            </a:p>
          </p:txBody>
        </p:sp>
        <p:sp>
          <p:nvSpPr>
            <p:cNvPr id="264" name="Google Shape;264;p24"/>
            <p:cNvSpPr/>
            <p:nvPr/>
          </p:nvSpPr>
          <p:spPr>
            <a:xfrm>
              <a:off x="2391943" y="5438478"/>
              <a:ext cx="3850500" cy="1203300"/>
            </a:xfrm>
            <a:prstGeom prst="rect">
              <a:avLst/>
            </a:prstGeom>
            <a:solidFill>
              <a:schemeClr val="lt2">
                <a:alpha val="40000"/>
              </a:schemeClr>
            </a:solidFill>
            <a:ln w="9525" cap="flat" cmpd="sng">
              <a:solidFill>
                <a:srgbClr val="1185A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/>
            <p:cNvSpPr txBox="1"/>
            <p:nvPr/>
          </p:nvSpPr>
          <p:spPr>
            <a:xfrm>
              <a:off x="2391943" y="5438478"/>
              <a:ext cx="3850500" cy="120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5050" tIns="209550" rIns="209550" bIns="2095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500"/>
                <a:buFont typeface="Century Gothic"/>
                <a:buNone/>
              </a:pPr>
              <a:endParaRPr sz="5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6" name="Google Shape;266;p24"/>
            <p:cNvSpPr txBox="1"/>
            <p:nvPr/>
          </p:nvSpPr>
          <p:spPr>
            <a:xfrm>
              <a:off x="3175450" y="5855475"/>
              <a:ext cx="3000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900"/>
                </a:spcBef>
                <a:spcAft>
                  <a:spcPts val="0"/>
                </a:spcAft>
                <a:buNone/>
              </a:pPr>
              <a:r>
                <a:rPr lang="ru-RU" sz="12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7.Схема «Будущего» - </a:t>
              </a:r>
              <a:r>
                <a:rPr lang="ru-RU" sz="1200" b="1">
                  <a:solidFill>
                    <a:schemeClr val="dk2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???</a:t>
              </a:r>
              <a:endParaRPr/>
            </a:p>
          </p:txBody>
        </p:sp>
        <p:pic>
          <p:nvPicPr>
            <p:cNvPr id="267" name="Google Shape;267;p2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71877" y="1071608"/>
              <a:ext cx="1538414" cy="10256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8" name="Google Shape;268;p2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574463" y="1211570"/>
              <a:ext cx="1273882" cy="8433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9" name="Google Shape;269;p2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88591" y="2676794"/>
              <a:ext cx="1504975" cy="8942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0" name="Google Shape;270;p2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4579183" y="2677098"/>
              <a:ext cx="1264465" cy="8433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1" name="Google Shape;271;p2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1718" y="4265956"/>
              <a:ext cx="1466345" cy="8152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2" name="Google Shape;272;p24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4572983" y="4037119"/>
              <a:ext cx="1163232" cy="11632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3" name="Google Shape;273;p24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598073" y="5641678"/>
              <a:ext cx="1463354" cy="80789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5"/>
          <p:cNvSpPr/>
          <p:nvPr/>
        </p:nvSpPr>
        <p:spPr>
          <a:xfrm>
            <a:off x="6277557" y="152400"/>
            <a:ext cx="3018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9" name="Google Shape;279;p25"/>
          <p:cNvSpPr/>
          <p:nvPr/>
        </p:nvSpPr>
        <p:spPr>
          <a:xfrm>
            <a:off x="6277557" y="175125"/>
            <a:ext cx="3018900" cy="6858000"/>
          </a:xfrm>
          <a:prstGeom prst="rect">
            <a:avLst/>
          </a:prstGeom>
          <a:blipFill rotWithShape="1">
            <a:blip r:embed="rId3">
              <a:alphaModFix amt="15000"/>
            </a:blip>
            <a:tile tx="-44450" ty="38100" sx="84997" sy="84997" flip="none" algn="tl"/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0" name="Google Shape;280;p25"/>
          <p:cNvSpPr/>
          <p:nvPr/>
        </p:nvSpPr>
        <p:spPr>
          <a:xfrm>
            <a:off x="4261615" y="727628"/>
            <a:ext cx="4025400" cy="54156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1" name="Google Shape;281;p25"/>
          <p:cNvSpPr/>
          <p:nvPr/>
        </p:nvSpPr>
        <p:spPr>
          <a:xfrm>
            <a:off x="4378858" y="886862"/>
            <a:ext cx="3790800" cy="509700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2" name="Google Shape;282;p25"/>
          <p:cNvSpPr txBox="1">
            <a:spLocks noGrp="1"/>
          </p:cNvSpPr>
          <p:nvPr>
            <p:ph type="title"/>
          </p:nvPr>
        </p:nvSpPr>
        <p:spPr>
          <a:xfrm>
            <a:off x="654125" y="2751450"/>
            <a:ext cx="4010100" cy="13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82AB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ТРЕНДЫ </a:t>
            </a:r>
            <a:endParaRPr sz="3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82AB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НА ВРЕМЕННОЙ ШКАЛЕ: БЫЛО  -   ЕСТЬ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283" name="Google Shape;283;p25"/>
          <p:cNvSpPr txBox="1">
            <a:spLocks noGrp="1"/>
          </p:cNvSpPr>
          <p:nvPr>
            <p:ph type="body" idx="1"/>
          </p:nvPr>
        </p:nvSpPr>
        <p:spPr>
          <a:xfrm>
            <a:off x="4510325" y="1679175"/>
            <a:ext cx="3610500" cy="38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200"/>
              <a:t>От 20 лет от рождения до входа в профессию (Деятельность профессиональная) ?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ru-RU" sz="1200"/>
              <a:t>Изменения на рынке труда/квалификаций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ru-RU" sz="1200"/>
              <a:t>10 лет школа + 2-4 года на профподготовку?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ru-RU" sz="1200"/>
              <a:t>Социальные изменения ведут к …?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ru-RU" sz="1200"/>
              <a:t>Деятельность и жизненный цикл «профессии»  ?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ru-RU" sz="1200"/>
              <a:t>Жизнь человека и трудовая жизнь соотношение?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ru-RU" sz="1200"/>
              <a:t>Социум есть-будет какой?</a:t>
            </a:r>
            <a:endParaRPr sz="1200"/>
          </a:p>
          <a:p>
            <a:pPr marL="182880" lvl="0" indent="-85724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>
            <a:spLocks noGrp="1"/>
          </p:cNvSpPr>
          <p:nvPr>
            <p:ph type="title"/>
          </p:nvPr>
        </p:nvSpPr>
        <p:spPr>
          <a:xfrm>
            <a:off x="5251023" y="1329950"/>
            <a:ext cx="38541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ТРУД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289" name="Google Shape;289;p26"/>
          <p:cNvSpPr txBox="1">
            <a:spLocks noGrp="1"/>
          </p:cNvSpPr>
          <p:nvPr>
            <p:ph type="body" idx="1"/>
          </p:nvPr>
        </p:nvSpPr>
        <p:spPr>
          <a:xfrm>
            <a:off x="432070" y="5222071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200"/>
              <a:t>Компоненты и их изменения в современном разделении труда</a:t>
            </a:r>
            <a:endParaRPr sz="1200"/>
          </a:p>
        </p:txBody>
      </p:sp>
      <p:sp>
        <p:nvSpPr>
          <p:cNvPr id="290" name="Google Shape;290;p26"/>
          <p:cNvSpPr/>
          <p:nvPr/>
        </p:nvSpPr>
        <p:spPr>
          <a:xfrm>
            <a:off x="432074" y="1383275"/>
            <a:ext cx="1319495" cy="1677494"/>
          </a:xfrm>
          <a:prstGeom prst="rect">
            <a:avLst/>
          </a:prstGeom>
          <a:gradFill>
            <a:gsLst>
              <a:gs pos="0">
                <a:srgbClr val="2183C6"/>
              </a:gs>
              <a:gs pos="50000">
                <a:srgbClr val="1C81C9"/>
              </a:gs>
              <a:gs pos="100000">
                <a:srgbClr val="1C81C8"/>
              </a:gs>
            </a:gsLst>
            <a:lin ang="5400000" scaled="0"/>
          </a:gradFill>
          <a:ln>
            <a:noFill/>
          </a:ln>
          <a:effectLst>
            <a:outerShdw blurRad="38100" dist="1270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1" name="Google Shape;291;p26"/>
          <p:cNvSpPr txBox="1"/>
          <p:nvPr/>
        </p:nvSpPr>
        <p:spPr>
          <a:xfrm>
            <a:off x="432074" y="1383275"/>
            <a:ext cx="1319495" cy="1677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</a:pPr>
            <a:r>
              <a:rPr lang="ru-RU" sz="1200" b="1" i="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субъект труда </a:t>
            </a:r>
            <a:r>
              <a:rPr lang="ru-RU" sz="120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– носитель и инициатор трудовой деятельности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2" name="Google Shape;292;p26"/>
          <p:cNvSpPr/>
          <p:nvPr/>
        </p:nvSpPr>
        <p:spPr>
          <a:xfrm>
            <a:off x="1883518" y="1383275"/>
            <a:ext cx="1319495" cy="1677494"/>
          </a:xfrm>
          <a:prstGeom prst="rect">
            <a:avLst/>
          </a:prstGeom>
          <a:gradFill>
            <a:gsLst>
              <a:gs pos="0">
                <a:srgbClr val="2293C9"/>
              </a:gs>
              <a:gs pos="50000">
                <a:srgbClr val="1D93CC"/>
              </a:gs>
              <a:gs pos="100000">
                <a:srgbClr val="1D92CB"/>
              </a:gs>
            </a:gsLst>
            <a:lin ang="5400000" scaled="0"/>
          </a:gradFill>
          <a:ln>
            <a:noFill/>
          </a:ln>
          <a:effectLst>
            <a:outerShdw blurRad="38100" dist="1270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3" name="Google Shape;293;p26"/>
          <p:cNvSpPr txBox="1"/>
          <p:nvPr/>
        </p:nvSpPr>
        <p:spPr>
          <a:xfrm>
            <a:off x="1883518" y="1383275"/>
            <a:ext cx="1319495" cy="1677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</a:pPr>
            <a:r>
              <a:rPr lang="ru-RU" sz="1200" b="1" i="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содержание </a:t>
            </a:r>
            <a:r>
              <a:rPr lang="ru-RU" sz="1200" i="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труда </a:t>
            </a:r>
            <a:r>
              <a:rPr lang="ru-RU" sz="120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– процессы и способы выполнения трудовых задач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4" name="Google Shape;294;p26"/>
          <p:cNvSpPr/>
          <p:nvPr/>
        </p:nvSpPr>
        <p:spPr>
          <a:xfrm>
            <a:off x="3334963" y="1383275"/>
            <a:ext cx="1319495" cy="1677494"/>
          </a:xfrm>
          <a:prstGeom prst="rect">
            <a:avLst/>
          </a:prstGeom>
          <a:gradFill>
            <a:gsLst>
              <a:gs pos="0">
                <a:srgbClr val="24A5CC"/>
              </a:gs>
              <a:gs pos="50000">
                <a:srgbClr val="1EA7D0"/>
              </a:gs>
              <a:gs pos="100000">
                <a:srgbClr val="1EA6CF"/>
              </a:gs>
            </a:gsLst>
            <a:lin ang="5400000" scaled="0"/>
          </a:gradFill>
          <a:ln>
            <a:noFill/>
          </a:ln>
          <a:effectLst>
            <a:outerShdw blurRad="38100" dist="1270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5" name="Google Shape;295;p26"/>
          <p:cNvSpPr txBox="1"/>
          <p:nvPr/>
        </p:nvSpPr>
        <p:spPr>
          <a:xfrm>
            <a:off x="3334975" y="1383275"/>
            <a:ext cx="1782000" cy="1695000"/>
          </a:xfrm>
          <a:prstGeom prst="rect">
            <a:avLst/>
          </a:prstGeom>
          <a:solidFill>
            <a:srgbClr val="22A5CD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</a:pPr>
            <a:r>
              <a:rPr lang="ru-RU" sz="1200" b="1" i="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условия труда</a:t>
            </a:r>
            <a:r>
              <a:rPr lang="ru-RU" sz="120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– физико-химическая и социальная среда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6" name="Google Shape;296;p26"/>
          <p:cNvSpPr txBox="1"/>
          <p:nvPr/>
        </p:nvSpPr>
        <p:spPr>
          <a:xfrm>
            <a:off x="432075" y="3397625"/>
            <a:ext cx="2206500" cy="1677600"/>
          </a:xfrm>
          <a:prstGeom prst="rect">
            <a:avLst/>
          </a:prstGeom>
          <a:solidFill>
            <a:srgbClr val="23BAD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</a:pPr>
            <a:r>
              <a:rPr lang="ru-RU" sz="1200" b="1" i="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средства труда </a:t>
            </a:r>
            <a:r>
              <a:rPr lang="ru-RU" sz="120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– материальные (инструменты, машины) и функциональные (речь, поведение, жесты) орудия труда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7" name="Google Shape;297;p26"/>
          <p:cNvSpPr txBox="1"/>
          <p:nvPr/>
        </p:nvSpPr>
        <p:spPr>
          <a:xfrm>
            <a:off x="2822877" y="3397625"/>
            <a:ext cx="2294100" cy="1677600"/>
          </a:xfrm>
          <a:prstGeom prst="rect">
            <a:avLst/>
          </a:prstGeom>
          <a:solidFill>
            <a:srgbClr val="21CCD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entury Gothic"/>
              <a:buNone/>
            </a:pPr>
            <a:r>
              <a:rPr lang="ru-RU" sz="1200" b="1" i="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организация труда</a:t>
            </a:r>
            <a:r>
              <a:rPr lang="ru-RU" sz="1200" i="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ru-RU" sz="120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– порядок, продолжительность и объем трудовых задач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8" name="Google Shape;298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51028" y="2554282"/>
            <a:ext cx="3498127" cy="246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7"/>
          <p:cNvSpPr/>
          <p:nvPr/>
        </p:nvSpPr>
        <p:spPr>
          <a:xfrm>
            <a:off x="545750" y="1551500"/>
            <a:ext cx="4025400" cy="5004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4" name="Google Shape;304;p27"/>
          <p:cNvSpPr/>
          <p:nvPr/>
        </p:nvSpPr>
        <p:spPr>
          <a:xfrm>
            <a:off x="662975" y="1698801"/>
            <a:ext cx="3790800" cy="469740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5" name="Google Shape;305;p27"/>
          <p:cNvSpPr txBox="1"/>
          <p:nvPr/>
        </p:nvSpPr>
        <p:spPr>
          <a:xfrm>
            <a:off x="731520" y="1465161"/>
            <a:ext cx="3657600" cy="48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68579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6" name="Google Shape;306;p27"/>
          <p:cNvSpPr txBox="1">
            <a:spLocks noGrp="1"/>
          </p:cNvSpPr>
          <p:nvPr>
            <p:ph type="title"/>
          </p:nvPr>
        </p:nvSpPr>
        <p:spPr>
          <a:xfrm>
            <a:off x="731520" y="425694"/>
            <a:ext cx="7680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ОБОРОТ ЗНАНИЙ О ДЕЯТЕЛЬНОСТИ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307" name="Google Shape;307;p27"/>
          <p:cNvSpPr txBox="1">
            <a:spLocks noGrp="1"/>
          </p:cNvSpPr>
          <p:nvPr>
            <p:ph type="body" idx="1"/>
          </p:nvPr>
        </p:nvSpPr>
        <p:spPr>
          <a:xfrm>
            <a:off x="731525" y="1797300"/>
            <a:ext cx="3461400" cy="46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Гений, мыслитель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Конструктор, Архитектор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Технолог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Производитель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Потребитель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Социальный результат,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 накопление изменений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Изменения потребностей 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- вызов гению, мыслителю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Цикл Деятельности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Цикл Разработки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Цикл Технологии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Цикл Производства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Цикл Потребления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Цикл Общественного осознания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Цикл Общественного запроса</a:t>
            </a:r>
            <a:endParaRPr sz="1200"/>
          </a:p>
        </p:txBody>
      </p:sp>
      <p:pic>
        <p:nvPicPr>
          <p:cNvPr id="308" name="Google Shape;308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4206501" y="3084326"/>
            <a:ext cx="4870499" cy="200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8"/>
          <p:cNvSpPr txBox="1">
            <a:spLocks noGrp="1"/>
          </p:cNvSpPr>
          <p:nvPr>
            <p:ph type="title"/>
          </p:nvPr>
        </p:nvSpPr>
        <p:spPr>
          <a:xfrm>
            <a:off x="324800" y="-137200"/>
            <a:ext cx="8630700" cy="24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2775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ПРОФЕССИОНАЛЬНО ВАЖНЫЕ КАЧЕСТВА – ПВК И ЗОНЫ БЛИЖАЙШЕГО РАЗВИТИЯ - ЗБР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314" name="Google Shape;314;p28"/>
          <p:cNvSpPr txBox="1">
            <a:spLocks noGrp="1"/>
          </p:cNvSpPr>
          <p:nvPr>
            <p:ph type="body" idx="1"/>
          </p:nvPr>
        </p:nvSpPr>
        <p:spPr>
          <a:xfrm>
            <a:off x="3986750" y="1574550"/>
            <a:ext cx="4907400" cy="47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/>
              <a:t>В понимании </a:t>
            </a:r>
            <a:r>
              <a:rPr lang="ru-RU" sz="1200" b="1">
                <a:solidFill>
                  <a:schemeClr val="dk2"/>
                </a:solidFill>
              </a:rPr>
              <a:t>ПВК</a:t>
            </a:r>
            <a:r>
              <a:rPr lang="ru-RU" sz="1200"/>
              <a:t> существует много различных подходов и многообразие используемых терминов.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/>
              <a:t>По мнению В.Д. Шадрикова, профессионально важные качества выступают в роли тех внутренних условий, через которые преломляются внешние воздействия и требования деятельности, что является узловым моментом формирования психологической системы деятельности.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/>
              <a:t>Согласно Е.П. Ермолаевой, «ПВК – психологический потенциал для формирования знаний, умений навыков; знания, умения и навыки – необходимое условие и ресурс для формирования профессиональной компетентности».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/>
              <a:t>По мнению А.К. Маркова, в функции ПВК могут выступать как собственно психические и личностные, так и биологические свойства субъекта профессиональной деятельности — соматические, морфологические, нейродинамические и др.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b="1">
                <a:solidFill>
                  <a:schemeClr val="dk2"/>
                </a:solidFill>
              </a:rPr>
              <a:t>Зона ближайшего развития</a:t>
            </a:r>
            <a:r>
              <a:rPr lang="ru-RU" sz="1200" b="1"/>
              <a:t> </a:t>
            </a:r>
            <a:r>
              <a:rPr lang="ru-RU" sz="1200"/>
              <a:t>(ЗБР) — теоретический конструкт о пространстве задач, которые ребёнок не может освоить самостоятельно, но способен освоить с помощью взрослых.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/>
              <a:t>Концепция зоны ближайшего развития была введена Львом Выготским в 1932—1934 гг. для характеристики связи между обучением и психическим развитием ребёнка</a:t>
            </a:r>
            <a:endParaRPr sz="1200"/>
          </a:p>
        </p:txBody>
      </p:sp>
      <p:pic>
        <p:nvPicPr>
          <p:cNvPr id="315" name="Google Shape;315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2449" y="1974287"/>
            <a:ext cx="3436074" cy="303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 txBox="1">
            <a:spLocks noGrp="1"/>
          </p:cNvSpPr>
          <p:nvPr>
            <p:ph type="title"/>
          </p:nvPr>
        </p:nvSpPr>
        <p:spPr>
          <a:xfrm>
            <a:off x="731520" y="642594"/>
            <a:ext cx="768096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КЛАССИФИКАТОР ПВК- КАК ОСНОВА ИНДИВИДУАЛИЗАЦИИ ПРОФОРИЕНТАЦИИ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321" name="Google Shape;321;p2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31526" y="2348901"/>
            <a:ext cx="2276400" cy="323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9"/>
          <p:cNvPicPr preferRelativeResize="0"/>
          <p:nvPr/>
        </p:nvPicPr>
        <p:blipFill rotWithShape="1">
          <a:blip r:embed="rId4">
            <a:alphaModFix/>
          </a:blip>
          <a:srcRect t="41098"/>
          <a:stretch/>
        </p:blipFill>
        <p:spPr>
          <a:xfrm>
            <a:off x="3189725" y="3227925"/>
            <a:ext cx="5530724" cy="235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0"/>
          <p:cNvSpPr txBox="1">
            <a:spLocks noGrp="1"/>
          </p:cNvSpPr>
          <p:nvPr>
            <p:ph type="title"/>
          </p:nvPr>
        </p:nvSpPr>
        <p:spPr>
          <a:xfrm>
            <a:off x="640950" y="473200"/>
            <a:ext cx="49221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3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СХЕМЫ ДЕЯТЕЛЬНОСТИ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328" name="Google Shape;328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11701" y="1693662"/>
            <a:ext cx="4922099" cy="3710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0950" y="1693650"/>
            <a:ext cx="3112938" cy="2160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3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0954" y="3955227"/>
            <a:ext cx="3112929" cy="2193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0432" y="1524726"/>
            <a:ext cx="4568603" cy="3131039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1"/>
          <p:cNvSpPr txBox="1"/>
          <p:nvPr/>
        </p:nvSpPr>
        <p:spPr>
          <a:xfrm>
            <a:off x="470428" y="603325"/>
            <a:ext cx="49581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ТРЕКИ РАЗВИТИЯ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337" name="Google Shape;337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41993" y="4747659"/>
            <a:ext cx="2550932" cy="1707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3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457612" y="4747659"/>
            <a:ext cx="2788130" cy="1707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29180" y="1524725"/>
            <a:ext cx="3763733" cy="313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7">
            <a:alphaModFix/>
          </a:blip>
          <a:srcRect/>
          <a:stretch/>
        </p:blipFill>
        <p:spPr>
          <a:xfrm>
            <a:off x="470425" y="4718126"/>
            <a:ext cx="2890800" cy="173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33768" y="1932893"/>
            <a:ext cx="5676478" cy="963056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2"/>
          <p:cNvSpPr txBox="1">
            <a:spLocks noGrp="1"/>
          </p:cNvSpPr>
          <p:nvPr>
            <p:ph type="title"/>
          </p:nvPr>
        </p:nvSpPr>
        <p:spPr>
          <a:xfrm>
            <a:off x="552057" y="39919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ОСОБЕННОСТИ «ВЫРАЩИВАНИЯ» ПВК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347" name="Google Shape;347;p3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 r="1020"/>
          <a:stretch/>
        </p:blipFill>
        <p:spPr>
          <a:xfrm>
            <a:off x="2387416" y="3658409"/>
            <a:ext cx="4369200" cy="211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2"/>
          <p:cNvSpPr txBox="1"/>
          <p:nvPr/>
        </p:nvSpPr>
        <p:spPr>
          <a:xfrm>
            <a:off x="1267117" y="5924148"/>
            <a:ext cx="2658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Система ПВК: адепт, адаптант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9" name="Google Shape;349;p32"/>
          <p:cNvSpPr txBox="1"/>
          <p:nvPr/>
        </p:nvSpPr>
        <p:spPr>
          <a:xfrm>
            <a:off x="4571996" y="5924150"/>
            <a:ext cx="3752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Система ПВК: интернал, мастер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0" name="Google Shape;350;p32"/>
          <p:cNvSpPr/>
          <p:nvPr/>
        </p:nvSpPr>
        <p:spPr>
          <a:xfrm>
            <a:off x="3851438" y="4884306"/>
            <a:ext cx="1018095" cy="32522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1" name="Google Shape;351;p32"/>
          <p:cNvSpPr txBox="1"/>
          <p:nvPr/>
        </p:nvSpPr>
        <p:spPr>
          <a:xfrm>
            <a:off x="552050" y="1293925"/>
            <a:ext cx="82167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373D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Цикл профессионализации (15-25 лет):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оптант- адепт-адаптант-интернал-мастер-авторитет-наставник </a:t>
            </a:r>
            <a:endParaRPr sz="18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2" name="Google Shape;352;p32"/>
          <p:cNvSpPr txBox="1"/>
          <p:nvPr/>
        </p:nvSpPr>
        <p:spPr>
          <a:xfrm>
            <a:off x="552050" y="2980825"/>
            <a:ext cx="7305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373D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Переход с предыдущей фазы на новую, сопровождается </a:t>
            </a: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ростом</a:t>
            </a:r>
            <a:r>
              <a:rPr lang="ru-RU" sz="1200">
                <a:solidFill>
                  <a:srgbClr val="373D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профессионального опыта в конкретной Деятельности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 txBox="1">
            <a:spLocks noGrp="1"/>
          </p:cNvSpPr>
          <p:nvPr>
            <p:ph type="ctrTitle"/>
          </p:nvPr>
        </p:nvSpPr>
        <p:spPr>
          <a:xfrm>
            <a:off x="1171281" y="1556938"/>
            <a:ext cx="6801300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200"/>
              <a:buFont typeface="Century Gothic"/>
              <a:buNone/>
            </a:pPr>
            <a:r>
              <a:rPr lang="ru-RU"/>
              <a:t>ВОПРОСЫ ТЕМЫ</a:t>
            </a:r>
            <a:endParaRPr/>
          </a:p>
        </p:txBody>
      </p:sp>
      <p:sp>
        <p:nvSpPr>
          <p:cNvPr id="133" name="Google Shape;133;p15"/>
          <p:cNvSpPr txBox="1">
            <a:spLocks noGrp="1"/>
          </p:cNvSpPr>
          <p:nvPr>
            <p:ph type="subTitle" idx="1"/>
          </p:nvPr>
        </p:nvSpPr>
        <p:spPr>
          <a:xfrm>
            <a:off x="1321985" y="2751050"/>
            <a:ext cx="6803100" cy="20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ru-RU" sz="1800"/>
              <a:t>Понятия для лекции</a:t>
            </a:r>
            <a:endParaRPr sz="1800"/>
          </a:p>
          <a:p>
            <a:pPr marL="3429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ru-RU" sz="1800"/>
              <a:t>Схемы работ по профессиональной ориентации </a:t>
            </a:r>
            <a:endParaRPr sz="1800"/>
          </a:p>
          <a:p>
            <a:pPr marL="3429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ru-RU" sz="1800"/>
              <a:t>Схемы профориентации</a:t>
            </a:r>
            <a:endParaRPr sz="1800"/>
          </a:p>
          <a:p>
            <a:pPr marL="3429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ru-RU" sz="1800"/>
              <a:t>Понятие и классификация методов профориентации на современном этапе </a:t>
            </a:r>
            <a:endParaRPr sz="1800"/>
          </a:p>
          <a:p>
            <a:pPr marL="3429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ru-RU" sz="1800"/>
              <a:t>Вариативность инструментов по возрастам, кризисам, стадиям профессионализма </a:t>
            </a:r>
            <a:endParaRPr sz="1800"/>
          </a:p>
          <a:p>
            <a:pPr marL="3429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ru-RU" sz="1800"/>
              <a:t>О роли учителя</a:t>
            </a:r>
            <a:endParaRPr sz="1800"/>
          </a:p>
          <a:p>
            <a:pPr marL="3429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ru-RU" sz="1800"/>
              <a:t>Литература к изучению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/>
          <p:nvPr/>
        </p:nvSpPr>
        <p:spPr>
          <a:xfrm>
            <a:off x="4758248" y="2587247"/>
            <a:ext cx="1536300" cy="134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8" name="Google Shape;358;p33"/>
          <p:cNvSpPr/>
          <p:nvPr/>
        </p:nvSpPr>
        <p:spPr>
          <a:xfrm>
            <a:off x="2415098" y="2587247"/>
            <a:ext cx="1536300" cy="1349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9" name="Google Shape;359;p33"/>
          <p:cNvSpPr txBox="1">
            <a:spLocks noGrp="1"/>
          </p:cNvSpPr>
          <p:nvPr>
            <p:ph type="title"/>
          </p:nvPr>
        </p:nvSpPr>
        <p:spPr>
          <a:xfrm>
            <a:off x="628650" y="670676"/>
            <a:ext cx="7886700" cy="8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ДЛЯ «СШИВКИ» ВСЕХ СТОРОН </a:t>
            </a:r>
            <a:br>
              <a:rPr lang="ru-RU" sz="3200">
                <a:solidFill>
                  <a:schemeClr val="dk1"/>
                </a:solidFill>
              </a:rPr>
            </a:br>
            <a:r>
              <a:rPr lang="ru-RU" sz="3200">
                <a:solidFill>
                  <a:schemeClr val="dk1"/>
                </a:solidFill>
              </a:rPr>
              <a:t>ДЕЯТЕЛЬНОСТИ И ЖИЗНИ ЧЕЛОВЕКА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360" name="Google Shape;360;p33"/>
          <p:cNvSpPr txBox="1">
            <a:spLocks noGrp="1"/>
          </p:cNvSpPr>
          <p:nvPr>
            <p:ph type="body" idx="1"/>
          </p:nvPr>
        </p:nvSpPr>
        <p:spPr>
          <a:xfrm>
            <a:off x="2415100" y="1652850"/>
            <a:ext cx="85440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200"/>
              <a:t>Используем парадигму ХОЧУ-МОГУ-УМЕЮ-НАДО</a:t>
            </a:r>
            <a:endParaRPr sz="1200"/>
          </a:p>
        </p:txBody>
      </p:sp>
      <p:sp>
        <p:nvSpPr>
          <p:cNvPr id="361" name="Google Shape;361;p33"/>
          <p:cNvSpPr txBox="1"/>
          <p:nvPr/>
        </p:nvSpPr>
        <p:spPr>
          <a:xfrm>
            <a:off x="2771275" y="3160000"/>
            <a:ext cx="914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ХОЧУ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2" name="Google Shape;362;p33"/>
          <p:cNvSpPr txBox="1"/>
          <p:nvPr/>
        </p:nvSpPr>
        <p:spPr>
          <a:xfrm>
            <a:off x="5069199" y="2829250"/>
            <a:ext cx="914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УМЕЮ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63" name="Google Shape;363;p33"/>
          <p:cNvCxnSpPr/>
          <p:nvPr/>
        </p:nvCxnSpPr>
        <p:spPr>
          <a:xfrm>
            <a:off x="2152645" y="4164330"/>
            <a:ext cx="4838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364" name="Google Shape;364;p33"/>
          <p:cNvCxnSpPr/>
          <p:nvPr/>
        </p:nvCxnSpPr>
        <p:spPr>
          <a:xfrm>
            <a:off x="4354525" y="2587250"/>
            <a:ext cx="600" cy="3349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365" name="Google Shape;365;p33"/>
          <p:cNvSpPr txBox="1"/>
          <p:nvPr/>
        </p:nvSpPr>
        <p:spPr>
          <a:xfrm>
            <a:off x="2335950" y="2054850"/>
            <a:ext cx="1536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</a:t>
            </a:r>
            <a:r>
              <a:rPr lang="ru-RU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Личность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33"/>
          <p:cNvSpPr txBox="1"/>
          <p:nvPr/>
        </p:nvSpPr>
        <p:spPr>
          <a:xfrm>
            <a:off x="3789500" y="2047775"/>
            <a:ext cx="1220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800">
                <a:solidFill>
                  <a:srgbClr val="1482A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Человек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7" name="Google Shape;367;p33"/>
          <p:cNvSpPr txBox="1"/>
          <p:nvPr/>
        </p:nvSpPr>
        <p:spPr>
          <a:xfrm>
            <a:off x="5020000" y="2060333"/>
            <a:ext cx="10128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Группа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8" name="Google Shape;368;p33"/>
          <p:cNvSpPr txBox="1"/>
          <p:nvPr/>
        </p:nvSpPr>
        <p:spPr>
          <a:xfrm>
            <a:off x="6991350" y="2892250"/>
            <a:ext cx="1747800" cy="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Развитие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9" name="Google Shape;369;p33"/>
          <p:cNvSpPr txBox="1"/>
          <p:nvPr/>
        </p:nvSpPr>
        <p:spPr>
          <a:xfrm>
            <a:off x="7101400" y="3904075"/>
            <a:ext cx="2268300" cy="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800">
                <a:solidFill>
                  <a:srgbClr val="1482A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Деятельность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0" name="Google Shape;370;p33"/>
          <p:cNvSpPr/>
          <p:nvPr/>
        </p:nvSpPr>
        <p:spPr>
          <a:xfrm>
            <a:off x="2415098" y="4521022"/>
            <a:ext cx="1536300" cy="1349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1" name="Google Shape;371;p33"/>
          <p:cNvSpPr txBox="1"/>
          <p:nvPr/>
        </p:nvSpPr>
        <p:spPr>
          <a:xfrm>
            <a:off x="2771275" y="5093775"/>
            <a:ext cx="914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МОГУ</a:t>
            </a:r>
            <a:endParaRPr sz="18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2" name="Google Shape;372;p33"/>
          <p:cNvSpPr/>
          <p:nvPr/>
        </p:nvSpPr>
        <p:spPr>
          <a:xfrm>
            <a:off x="4758248" y="4521022"/>
            <a:ext cx="1536300" cy="134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3" name="Google Shape;373;p33"/>
          <p:cNvSpPr txBox="1"/>
          <p:nvPr/>
        </p:nvSpPr>
        <p:spPr>
          <a:xfrm>
            <a:off x="5114425" y="5011225"/>
            <a:ext cx="914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НАДО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4" name="Google Shape;374;p33"/>
          <p:cNvSpPr txBox="1"/>
          <p:nvPr/>
        </p:nvSpPr>
        <p:spPr>
          <a:xfrm>
            <a:off x="6084675" y="49159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	Активность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title"/>
          </p:nvPr>
        </p:nvSpPr>
        <p:spPr>
          <a:xfrm>
            <a:off x="628650" y="767769"/>
            <a:ext cx="7886700" cy="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4 КОМПОНЕНТА «ДНК» ПРОФЕССИОНАЛИЗМА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380" name="Google Shape;380;p34"/>
          <p:cNvSpPr/>
          <p:nvPr/>
        </p:nvSpPr>
        <p:spPr>
          <a:xfrm>
            <a:off x="5762625" y="142875"/>
            <a:ext cx="3248100" cy="652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81" name="Google Shape;381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15525" y="463025"/>
            <a:ext cx="2308800" cy="3160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2" name="Google Shape;382;p34"/>
          <p:cNvGrpSpPr/>
          <p:nvPr/>
        </p:nvGrpSpPr>
        <p:grpSpPr>
          <a:xfrm>
            <a:off x="3033432" y="5824263"/>
            <a:ext cx="2800193" cy="972450"/>
            <a:chOff x="1685925" y="5419725"/>
            <a:chExt cx="2800193" cy="972450"/>
          </a:xfrm>
        </p:grpSpPr>
        <p:pic>
          <p:nvPicPr>
            <p:cNvPr id="383" name="Google Shape;383;p3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685925" y="5419725"/>
              <a:ext cx="2569976" cy="972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4" name="Google Shape;384;p34"/>
            <p:cNvSpPr txBox="1"/>
            <p:nvPr/>
          </p:nvSpPr>
          <p:spPr>
            <a:xfrm>
              <a:off x="3383318" y="5419728"/>
              <a:ext cx="1102800" cy="415500"/>
            </a:xfrm>
            <a:prstGeom prst="rect">
              <a:avLst/>
            </a:prstGeom>
            <a:solidFill>
              <a:srgbClr val="76CEE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050" b="1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Треки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050" b="1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развития</a:t>
              </a:r>
              <a:endParaRPr/>
            </a:p>
          </p:txBody>
        </p:sp>
      </p:grpSp>
      <p:sp>
        <p:nvSpPr>
          <p:cNvPr id="385" name="Google Shape;385;p34"/>
          <p:cNvSpPr txBox="1"/>
          <p:nvPr/>
        </p:nvSpPr>
        <p:spPr>
          <a:xfrm>
            <a:off x="340525" y="4471040"/>
            <a:ext cx="4803900" cy="14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Связующий конструкт «ДНК»: - это единый </a:t>
            </a:r>
            <a:r>
              <a:rPr lang="ru-RU" sz="1800" u="sng" dirty="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классификатор ПВК </a:t>
            </a:r>
            <a:r>
              <a:rPr lang="ru-RU" sz="1200" u="sng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ru-RU" sz="12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(в статье Жильцова В.А.) и ключевые ПВК с «переходниками» (методика логики соотнесения) – выход на прикладные задачи: Подбора (разработки)  методик и консультировании:  для тестирования, трекам развития,  ПВК/ТФ, профессий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86" name="Google Shape;386;p34"/>
          <p:cNvGrpSpPr/>
          <p:nvPr/>
        </p:nvGrpSpPr>
        <p:grpSpPr>
          <a:xfrm>
            <a:off x="5833625" y="3705325"/>
            <a:ext cx="3020150" cy="2265976"/>
            <a:chOff x="5833625" y="3705325"/>
            <a:chExt cx="3020150" cy="2265976"/>
          </a:xfrm>
        </p:grpSpPr>
        <p:pic>
          <p:nvPicPr>
            <p:cNvPr id="387" name="Google Shape;387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833625" y="3705325"/>
              <a:ext cx="3020150" cy="22659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8" name="Google Shape;388;p34"/>
            <p:cNvSpPr txBox="1"/>
            <p:nvPr/>
          </p:nvSpPr>
          <p:spPr>
            <a:xfrm>
              <a:off x="6987599" y="4953175"/>
              <a:ext cx="712200" cy="30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35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ПВК</a:t>
              </a:r>
              <a:endParaRPr/>
            </a:p>
          </p:txBody>
        </p:sp>
      </p:grpSp>
      <p:sp>
        <p:nvSpPr>
          <p:cNvPr id="389" name="Google Shape;389;p34"/>
          <p:cNvSpPr txBox="1">
            <a:spLocks noGrp="1"/>
          </p:cNvSpPr>
          <p:nvPr>
            <p:ph type="body" idx="1"/>
          </p:nvPr>
        </p:nvSpPr>
        <p:spPr>
          <a:xfrm>
            <a:off x="628650" y="1338050"/>
            <a:ext cx="5343300" cy="29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4800"/>
              <a:buNone/>
            </a:pPr>
            <a:r>
              <a:rPr lang="ru-RU" sz="1200" dirty="0"/>
              <a:t>Две основы «ДНК»: профессия и человек</a:t>
            </a: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 sz="1200" dirty="0"/>
              <a:t>По Две </a:t>
            </a:r>
            <a:r>
              <a:rPr lang="ru-RU" b="1" dirty="0">
                <a:solidFill>
                  <a:schemeClr val="dk2"/>
                </a:solidFill>
              </a:rPr>
              <a:t>составляющие</a:t>
            </a:r>
            <a:r>
              <a:rPr lang="ru-RU" sz="1200" dirty="0"/>
              <a:t>: </a:t>
            </a:r>
            <a:endParaRPr sz="1200" dirty="0"/>
          </a:p>
          <a:p>
            <a:pPr marL="182880" lvl="0" indent="-12572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 sz="1200" dirty="0"/>
              <a:t>- у профессии: обучение (умею)  </a:t>
            </a: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 sz="1200" dirty="0"/>
              <a:t>и деятельность (надо)</a:t>
            </a: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1200" dirty="0"/>
          </a:p>
          <a:p>
            <a:pPr marL="182880" lvl="0" indent="-20193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entury Gothic"/>
              <a:buChar char="-"/>
            </a:pPr>
            <a:r>
              <a:rPr lang="ru-RU" sz="1200" dirty="0"/>
              <a:t>у человека: компетенции (могу) </a:t>
            </a: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 sz="1200" dirty="0"/>
              <a:t>и личностные качества (хочу)</a:t>
            </a: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-RU" b="1" dirty="0">
                <a:solidFill>
                  <a:schemeClr val="dk2"/>
                </a:solidFill>
              </a:rPr>
              <a:t>Уровни «ДНК»</a:t>
            </a:r>
            <a:r>
              <a:rPr lang="ru-RU" sz="1200" dirty="0"/>
              <a:t> Профессионализма для коррекции и накопления информации о Человеке и Профессии: Внутриличностный </a:t>
            </a:r>
            <a:r>
              <a:rPr lang="ru-RU" b="1" dirty="0">
                <a:solidFill>
                  <a:schemeClr val="dk2"/>
                </a:solidFill>
              </a:rPr>
              <a:t>статус</a:t>
            </a:r>
            <a:r>
              <a:rPr lang="ru-RU" sz="1200" dirty="0"/>
              <a:t> (ВС), Личностная</a:t>
            </a:r>
            <a:r>
              <a:rPr lang="ru-RU" dirty="0">
                <a:solidFill>
                  <a:schemeClr val="dk2"/>
                </a:solidFill>
              </a:rPr>
              <a:t> </a:t>
            </a:r>
            <a:r>
              <a:rPr lang="ru-RU" b="1" dirty="0">
                <a:solidFill>
                  <a:schemeClr val="dk2"/>
                </a:solidFill>
              </a:rPr>
              <a:t>установка</a:t>
            </a:r>
            <a:r>
              <a:rPr lang="ru-RU" sz="1200" dirty="0"/>
              <a:t> (ЛУ), Референтная </a:t>
            </a:r>
            <a:r>
              <a:rPr lang="ru-RU" b="1" dirty="0">
                <a:solidFill>
                  <a:schemeClr val="dk2"/>
                </a:solidFill>
              </a:rPr>
              <a:t>группа</a:t>
            </a:r>
            <a:r>
              <a:rPr lang="ru-RU" dirty="0">
                <a:solidFill>
                  <a:schemeClr val="dk2"/>
                </a:solidFill>
              </a:rPr>
              <a:t> </a:t>
            </a:r>
            <a:r>
              <a:rPr lang="ru-RU" sz="1200" dirty="0"/>
              <a:t>(окружение) (РО), </a:t>
            </a:r>
            <a:r>
              <a:rPr lang="ru-RU" b="1" dirty="0">
                <a:solidFill>
                  <a:schemeClr val="dk2"/>
                </a:solidFill>
              </a:rPr>
              <a:t>Страта</a:t>
            </a:r>
            <a:r>
              <a:rPr lang="ru-RU" dirty="0">
                <a:solidFill>
                  <a:schemeClr val="dk2"/>
                </a:solidFill>
              </a:rPr>
              <a:t> </a:t>
            </a:r>
            <a:r>
              <a:rPr lang="ru-RU" sz="1200" dirty="0"/>
              <a:t>(профессиональное сообщество)  (ПС)</a:t>
            </a:r>
            <a:endParaRPr sz="12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5"/>
          <p:cNvSpPr txBox="1">
            <a:spLocks noGrp="1"/>
          </p:cNvSpPr>
          <p:nvPr>
            <p:ph type="title"/>
          </p:nvPr>
        </p:nvSpPr>
        <p:spPr>
          <a:xfrm>
            <a:off x="628650" y="58681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05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СХЕМЫ ПРОФОРИЕНТАЦИИ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395" name="Google Shape;395;p35"/>
          <p:cNvSpPr/>
          <p:nvPr/>
        </p:nvSpPr>
        <p:spPr>
          <a:xfrm>
            <a:off x="6322650" y="1696088"/>
            <a:ext cx="2346900" cy="3157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6" name="Google Shape;396;p35"/>
          <p:cNvSpPr/>
          <p:nvPr/>
        </p:nvSpPr>
        <p:spPr>
          <a:xfrm>
            <a:off x="6391006" y="1788925"/>
            <a:ext cx="2210100" cy="297180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7" name="Google Shape;397;p35"/>
          <p:cNvSpPr txBox="1">
            <a:spLocks noGrp="1"/>
          </p:cNvSpPr>
          <p:nvPr>
            <p:ph type="body" idx="1"/>
          </p:nvPr>
        </p:nvSpPr>
        <p:spPr>
          <a:xfrm>
            <a:off x="628650" y="1942700"/>
            <a:ext cx="5694000" cy="29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85763" lvl="0" indent="-38271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entury Gothic"/>
              <a:buAutoNum type="arabicPeriod"/>
            </a:pPr>
            <a:r>
              <a:rPr lang="ru-RU" sz="1200"/>
              <a:t>Линейная ВСЕХ построить (слабые ПВК подтянуть)</a:t>
            </a:r>
            <a:endParaRPr sz="1200"/>
          </a:p>
          <a:p>
            <a:pPr marL="385763" lvl="0" indent="-306515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Font typeface="Century Gothic"/>
              <a:buNone/>
            </a:pPr>
            <a:endParaRPr sz="1200"/>
          </a:p>
          <a:p>
            <a:pPr marL="385763" lvl="0" indent="-382715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200"/>
              <a:buFont typeface="Century Gothic"/>
              <a:buAutoNum type="arabicPeriod"/>
            </a:pPr>
            <a:r>
              <a:rPr lang="ru-RU" sz="1200"/>
              <a:t>Адаптивная КОГО-КУДА, Всех пристроить (сильные ПВК развить)</a:t>
            </a:r>
            <a:endParaRPr sz="1200"/>
          </a:p>
          <a:p>
            <a:pPr marL="385763" lvl="0" indent="-306515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Font typeface="Century Gothic"/>
              <a:buNone/>
            </a:pPr>
            <a:endParaRPr sz="1200"/>
          </a:p>
          <a:p>
            <a:pPr marL="385763" lvl="0" indent="-382715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200"/>
              <a:buFont typeface="Century Gothic"/>
              <a:buAutoNum type="arabicPeriod"/>
            </a:pPr>
            <a:r>
              <a:rPr lang="ru-RU" sz="1200"/>
              <a:t>Структурная НАДО-В_СРОК с нужной квалификацией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None/>
            </a:pPr>
            <a:r>
              <a:rPr lang="ru-RU" sz="1200"/>
              <a:t>(опыт и подготовка ко времени – комплекс ПВК)</a:t>
            </a:r>
            <a:endParaRPr sz="1200"/>
          </a:p>
          <a:p>
            <a:pPr marL="182880" lvl="0" indent="-103632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None/>
            </a:pPr>
            <a:r>
              <a:rPr lang="ru-RU" sz="1200"/>
              <a:t>Профессиональная общность (сообщество)- вид социального объединения людей, которое организовано специально для создания совместного продукта труда.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350"/>
              <a:buNone/>
            </a:pPr>
            <a:r>
              <a:rPr lang="ru-RU" sz="1200" b="1">
                <a:solidFill>
                  <a:schemeClr val="dk2"/>
                </a:solidFill>
              </a:rPr>
              <a:t>Профессиональные сообщества</a:t>
            </a:r>
            <a:r>
              <a:rPr lang="ru-RU" sz="1200" b="1"/>
              <a:t> </a:t>
            </a:r>
            <a:r>
              <a:rPr lang="ru-RU" sz="1200"/>
              <a:t>являются связующим звеном между обществом и конкретной личность</a:t>
            </a:r>
            <a:endParaRPr sz="1200"/>
          </a:p>
        </p:txBody>
      </p:sp>
      <p:pic>
        <p:nvPicPr>
          <p:cNvPr id="398" name="Google Shape;398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55375" y="2409825"/>
            <a:ext cx="2102675" cy="196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rgbClr val="3E9BC1"/>
              </a:gs>
              <a:gs pos="77000">
                <a:srgbClr val="0086B0"/>
              </a:gs>
              <a:gs pos="100000">
                <a:srgbClr val="007DA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4" name="Google Shape;404;p36"/>
          <p:cNvSpPr/>
          <p:nvPr/>
        </p:nvSpPr>
        <p:spPr>
          <a:xfrm>
            <a:off x="2990225" y="0"/>
            <a:ext cx="61266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5" name="Google Shape;405;p36"/>
          <p:cNvSpPr/>
          <p:nvPr/>
        </p:nvSpPr>
        <p:spPr>
          <a:xfrm>
            <a:off x="-28668" y="0"/>
            <a:ext cx="3018900" cy="6858000"/>
          </a:xfrm>
          <a:prstGeom prst="rect">
            <a:avLst/>
          </a:prstGeom>
          <a:blipFill rotWithShape="1">
            <a:blip r:embed="rId3">
              <a:alphaModFix amt="15000"/>
            </a:blip>
            <a:tile tx="-44450" ty="38100" sx="84997" sy="84997" flip="none" algn="tl"/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6" name="Google Shape;406;p36"/>
          <p:cNvSpPr txBox="1">
            <a:spLocks noGrp="1"/>
          </p:cNvSpPr>
          <p:nvPr>
            <p:ph type="title"/>
          </p:nvPr>
        </p:nvSpPr>
        <p:spPr>
          <a:xfrm>
            <a:off x="378725" y="1363923"/>
            <a:ext cx="2986500" cy="39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2325"/>
              <a:buFont typeface="arial"/>
              <a:buNone/>
            </a:pPr>
            <a:r>
              <a:rPr lang="ru-RU" sz="1800" b="1">
                <a:solidFill>
                  <a:schemeClr val="lt1"/>
                </a:solidFill>
              </a:rPr>
              <a:t>3 типа источников проблем профориентации</a:t>
            </a:r>
            <a:endParaRPr sz="1800" b="1">
              <a:solidFill>
                <a:schemeClr val="lt1"/>
              </a:solidFill>
            </a:endParaRPr>
          </a:p>
        </p:txBody>
      </p:sp>
      <p:sp>
        <p:nvSpPr>
          <p:cNvPr id="407" name="Google Shape;407;p36"/>
          <p:cNvSpPr/>
          <p:nvPr/>
        </p:nvSpPr>
        <p:spPr>
          <a:xfrm>
            <a:off x="3095625" y="412947"/>
            <a:ext cx="5705400" cy="61338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8" name="Google Shape;408;p36"/>
          <p:cNvSpPr/>
          <p:nvPr/>
        </p:nvSpPr>
        <p:spPr>
          <a:xfrm>
            <a:off x="3234267" y="591297"/>
            <a:ext cx="5425500" cy="5774700"/>
          </a:xfrm>
          <a:prstGeom prst="rect">
            <a:avLst/>
          </a:prstGeom>
          <a:solidFill>
            <a:srgbClr val="E3DED1"/>
          </a:solidFill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9" name="Google Shape;409;p36"/>
          <p:cNvSpPr/>
          <p:nvPr/>
        </p:nvSpPr>
        <p:spPr>
          <a:xfrm>
            <a:off x="5155551" y="410075"/>
            <a:ext cx="1585800" cy="805500"/>
          </a:xfrm>
          <a:prstGeom prst="rect">
            <a:avLst/>
          </a:prstGeom>
          <a:solidFill>
            <a:srgbClr val="1CAD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410" name="Google Shape;410;p36"/>
          <p:cNvGrpSpPr/>
          <p:nvPr/>
        </p:nvGrpSpPr>
        <p:grpSpPr>
          <a:xfrm>
            <a:off x="3582548" y="1473697"/>
            <a:ext cx="4941945" cy="3929154"/>
            <a:chOff x="0" y="1920"/>
            <a:chExt cx="4941945" cy="3929154"/>
          </a:xfrm>
        </p:grpSpPr>
        <p:cxnSp>
          <p:nvCxnSpPr>
            <p:cNvPr id="411" name="Google Shape;411;p36"/>
            <p:cNvCxnSpPr/>
            <p:nvPr/>
          </p:nvCxnSpPr>
          <p:spPr>
            <a:xfrm>
              <a:off x="0" y="1920"/>
              <a:ext cx="4941945" cy="0"/>
            </a:xfrm>
            <a:prstGeom prst="straightConnector1">
              <a:avLst/>
            </a:prstGeom>
            <a:solidFill>
              <a:srgbClr val="2383C6"/>
            </a:solidFill>
            <a:ln w="12700" cap="flat" cmpd="sng">
              <a:solidFill>
                <a:srgbClr val="2383C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12" name="Google Shape;412;p36"/>
            <p:cNvSpPr/>
            <p:nvPr/>
          </p:nvSpPr>
          <p:spPr>
            <a:xfrm>
              <a:off x="0" y="1920"/>
              <a:ext cx="4941945" cy="13097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6"/>
            <p:cNvSpPr txBox="1"/>
            <p:nvPr/>
          </p:nvSpPr>
          <p:spPr>
            <a:xfrm>
              <a:off x="0" y="1920"/>
              <a:ext cx="4941945" cy="13097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r>
                <a:rPr lang="ru-RU" sz="12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проблемы человека, влияющие на профориентацию;</a:t>
              </a: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cxnSp>
          <p:nvCxnSpPr>
            <p:cNvPr id="414" name="Google Shape;414;p36"/>
            <p:cNvCxnSpPr/>
            <p:nvPr/>
          </p:nvCxnSpPr>
          <p:spPr>
            <a:xfrm>
              <a:off x="0" y="1311638"/>
              <a:ext cx="4941945" cy="0"/>
            </a:xfrm>
            <a:prstGeom prst="straightConnector1">
              <a:avLst/>
            </a:prstGeom>
            <a:solidFill>
              <a:srgbClr val="25A6CD"/>
            </a:solidFill>
            <a:ln w="12700" cap="flat" cmpd="sng">
              <a:solidFill>
                <a:srgbClr val="25A6C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15" name="Google Shape;415;p36"/>
            <p:cNvSpPr/>
            <p:nvPr/>
          </p:nvSpPr>
          <p:spPr>
            <a:xfrm>
              <a:off x="0" y="1311638"/>
              <a:ext cx="4941945" cy="13097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6"/>
            <p:cNvSpPr txBox="1"/>
            <p:nvPr/>
          </p:nvSpPr>
          <p:spPr>
            <a:xfrm>
              <a:off x="0" y="1311638"/>
              <a:ext cx="4941945" cy="13097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r>
                <a:rPr lang="ru-RU" sz="12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проблемы проведения профориентации (как самостоятельного вида деятельности) </a:t>
              </a:r>
              <a:r>
                <a:rPr lang="ru-RU" sz="12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;</a:t>
              </a: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cxnSp>
          <p:nvCxnSpPr>
            <p:cNvPr id="417" name="Google Shape;417;p36"/>
            <p:cNvCxnSpPr/>
            <p:nvPr/>
          </p:nvCxnSpPr>
          <p:spPr>
            <a:xfrm>
              <a:off x="0" y="2621356"/>
              <a:ext cx="4941945" cy="0"/>
            </a:xfrm>
            <a:prstGeom prst="straightConnector1">
              <a:avLst/>
            </a:prstGeom>
            <a:solidFill>
              <a:srgbClr val="25CCD6"/>
            </a:solidFill>
            <a:ln w="12700" cap="flat" cmpd="sng">
              <a:solidFill>
                <a:srgbClr val="25CCD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18" name="Google Shape;418;p36"/>
            <p:cNvSpPr/>
            <p:nvPr/>
          </p:nvSpPr>
          <p:spPr>
            <a:xfrm>
              <a:off x="0" y="2621356"/>
              <a:ext cx="4941945" cy="13097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6"/>
            <p:cNvSpPr txBox="1"/>
            <p:nvPr/>
          </p:nvSpPr>
          <p:spPr>
            <a:xfrm>
              <a:off x="2" y="2621353"/>
              <a:ext cx="4941900" cy="5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r>
                <a:rPr lang="ru-RU" sz="1200" b="0" i="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проблемы окружающей среды (сред)</a:t>
              </a:r>
              <a:endParaRPr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7"/>
          <p:cNvSpPr txBox="1">
            <a:spLocks noGrp="1"/>
          </p:cNvSpPr>
          <p:nvPr>
            <p:ph type="title"/>
          </p:nvPr>
        </p:nvSpPr>
        <p:spPr>
          <a:xfrm>
            <a:off x="516450" y="-502825"/>
            <a:ext cx="8017200" cy="25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ПРОФОРИЕНТАЦИЯ В ТЕЧЕНИИ ВСЕЙ ЖИЗНИ. </a:t>
            </a:r>
            <a:r>
              <a:rPr lang="ru-RU" sz="1800" b="1">
                <a:solidFill>
                  <a:schemeClr val="dk2"/>
                </a:solidFill>
              </a:rPr>
              <a:t>Справка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425" name="Google Shape;425;p37"/>
          <p:cNvSpPr txBox="1">
            <a:spLocks noGrp="1"/>
          </p:cNvSpPr>
          <p:nvPr>
            <p:ph type="body" idx="1"/>
          </p:nvPr>
        </p:nvSpPr>
        <p:spPr>
          <a:xfrm>
            <a:off x="516450" y="1171575"/>
            <a:ext cx="8474700" cy="54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ru-RU" b="1">
                <a:solidFill>
                  <a:schemeClr val="dk2"/>
                </a:solidFill>
              </a:rPr>
              <a:t>Социализация</a:t>
            </a:r>
            <a:r>
              <a:rPr lang="ru-RU" sz="1200"/>
              <a:t> - процесс формирования социальных качеств, усвоение индивидом социального опыта, в ходе которого создается конкретная личность.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ru-RU" b="1">
                <a:solidFill>
                  <a:schemeClr val="dk2"/>
                </a:solidFill>
              </a:rPr>
              <a:t>Социализация требует деятельного участия самого индивида и предполагает наличие сферы деятельности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ru-RU" sz="1200"/>
              <a:t>Помощь в профессиональном самоопределении может потребоваться не только учащимся и выпускникам общеобразовательных учебных заведений, но и вполне состоявшимся специалистам, желающим освоить новый вид деятельности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ru-RU" b="1">
                <a:solidFill>
                  <a:schemeClr val="dk2"/>
                </a:solidFill>
              </a:rPr>
              <a:t>Профессиональная ориентация в школе</a:t>
            </a:r>
            <a:r>
              <a:rPr lang="ru-RU" sz="1200" b="1"/>
              <a:t> </a:t>
            </a:r>
            <a:r>
              <a:rPr lang="ru-RU" sz="1200"/>
              <a:t>- это система учебно-воспитательной работы, направленной на усвоение учащимися необходимого объёма знаний о социально-экономических и психофизических характеристиках профессий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ru-RU" sz="1200"/>
              <a:t>Прямая профсоциализация включает в себя приобретение человеком знаний, умений и навыков, которые носят явно выраженный профессиональный характер и необходимы для определённой трудовой среды, где реализуется та или иная профессия. В образовательных организациях высшего образования, как правило, существуют подразделения, выполняющие организационное сопровождение профессиональной ориентации, которая выступает инструментом для более сложного и многоаспектного процесса - профессиональной социализации.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ru-RU" sz="1200"/>
              <a:t>Федеральном государственном образовательном стандарте указано, что профориентационная работа является неотъемлемой частью программы воспитания и социализации школьников.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ru-RU" sz="1200"/>
              <a:t>Под профессиональной ориентацией понимается проведение комплекса специальных мер в профессиональном самоопределении и выборе оптимального вида занятости гражданина с учетом его потребностей, индивидуальных особенностей и возможностей, а также востребованности профессий (специальностей) на рынке труда.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ru-RU" b="1">
                <a:solidFill>
                  <a:schemeClr val="dk2"/>
                </a:solidFill>
              </a:rPr>
              <a:t>Государственная услуга по организации профессиональной ориентации граждан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ru-RU" sz="1200"/>
              <a:t>Порядок оказания услуг в области профессиональной ориентации регулируется нормативными правовыми актами Правительства Российской Федерации и Правительства Москвы </a:t>
            </a:r>
            <a:r>
              <a:rPr lang="ru-RU" sz="1200" u="sng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https://czn.mos.ru/</a:t>
            </a:r>
            <a:r>
              <a:rPr lang="ru-RU" sz="1200">
                <a:solidFill>
                  <a:schemeClr val="dk2"/>
                </a:solidFill>
              </a:rPr>
              <a:t> 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8"/>
          <p:cNvSpPr txBox="1">
            <a:spLocks noGrp="1"/>
          </p:cNvSpPr>
          <p:nvPr>
            <p:ph type="title"/>
          </p:nvPr>
        </p:nvSpPr>
        <p:spPr>
          <a:xfrm>
            <a:off x="544275" y="551225"/>
            <a:ext cx="7770300" cy="4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2700"/>
              <a:buFont typeface="Quattrocento Sans"/>
              <a:buNone/>
            </a:pPr>
            <a:r>
              <a:rPr lang="ru-RU" sz="3200">
                <a:solidFill>
                  <a:schemeClr val="dk1"/>
                </a:solidFill>
              </a:rPr>
              <a:t>ЦЕНТРЫ ЗАНЯТОСТИ НАСЕЛЕНИЯ.</a:t>
            </a:r>
            <a:r>
              <a:rPr lang="ru-RU" sz="2700" b="1">
                <a:solidFill>
                  <a:schemeClr val="dk1"/>
                </a:solidFill>
              </a:rPr>
              <a:t> </a:t>
            </a:r>
            <a:r>
              <a:rPr lang="ru-RU" sz="1800" b="1">
                <a:solidFill>
                  <a:schemeClr val="dk2"/>
                </a:solidFill>
              </a:rPr>
              <a:t>Справка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431" name="Google Shape;431;p38"/>
          <p:cNvSpPr txBox="1">
            <a:spLocks noGrp="1"/>
          </p:cNvSpPr>
          <p:nvPr>
            <p:ph type="body" idx="1"/>
          </p:nvPr>
        </p:nvSpPr>
        <p:spPr>
          <a:xfrm>
            <a:off x="544275" y="1208250"/>
            <a:ext cx="8394600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800"/>
              <a:t>В сферу их деятельности входит профессиональная ориентация граждан, особенно молодого возраста.</a:t>
            </a: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1200" b="1">
                <a:solidFill>
                  <a:schemeClr val="dk2"/>
                </a:solidFill>
              </a:rPr>
              <a:t>Задачей профессиональной ориентации</a:t>
            </a:r>
            <a:r>
              <a:rPr lang="ru-RU" sz="800"/>
              <a:t> является формирования у человека профессиональной и личностной мобильности, способности к выбору, то есть умение соотносить знания о себе с требованиями профессиональной деятельности, учитывать личные перспективы профессионального развития, вырабатывать индивидуальный стиль деятельности, находить возможности для компенсации недостающих профессионально важных качеств, что все вместе способствует успешному трудоустройству безработных и незанятых граждан.</a:t>
            </a: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800"/>
              <a:t>Услугу  по  профессиональной ориентации могут бесплатно  получить все желающие граждане Российской Федерации, иностранные граждане, лица без гражданства, включая безработных граждан в центре занятости  по месту  жительства (регистрации) и граждане, признанные  в установленном порядке безработными.   </a:t>
            </a: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800"/>
              <a:t>Услугой можно воспользоваться при возникновении следующих проблем:</a:t>
            </a: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800"/>
              <a:t>нет профессии (специальности);</a:t>
            </a: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800"/>
              <a:t>затруднения с выбором рода деятельности, профессии (специальности), вида и характера труда;</a:t>
            </a: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800"/>
              <a:t>затруднения с выбором  возможного профиля обучения;</a:t>
            </a: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800"/>
              <a:t>невозможно подобрать подходящую работу из-за отсутствия  необходимой профессиональной квалификации;</a:t>
            </a: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800"/>
              <a:t>необходимо изменить профессию (специальность, род занятий) в связи с отсутствием работы, отвечающей имеющимся у вас профессиональным навыкам;</a:t>
            </a: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800"/>
              <a:t>утрачена способность к выполнению работы по имеющейся профессии (специальности), в т.ч. по медицинским противопоказаниям.</a:t>
            </a: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800"/>
              <a:t>Государственная услуга по профориентации включает в себя:</a:t>
            </a:r>
            <a:endParaRPr sz="800"/>
          </a:p>
          <a:p>
            <a:pPr marL="182880" lvl="0" indent="-18129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Century Gothic"/>
              <a:buChar char="●"/>
            </a:pPr>
            <a:r>
              <a:rPr lang="ru-RU" sz="800"/>
              <a:t>компьютерное тестирование;</a:t>
            </a:r>
            <a:endParaRPr sz="800"/>
          </a:p>
          <a:p>
            <a:pPr marL="182880" lvl="0" indent="-18129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Century Gothic"/>
              <a:buChar char="●"/>
            </a:pPr>
            <a:r>
              <a:rPr lang="ru-RU" sz="800"/>
              <a:t>информацию о востребованных специальностях на рынке труда;</a:t>
            </a:r>
            <a:endParaRPr sz="800"/>
          </a:p>
          <a:p>
            <a:pPr marL="182880" lvl="0" indent="-18129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Century Gothic"/>
              <a:buChar char="●"/>
            </a:pPr>
            <a:r>
              <a:rPr lang="ru-RU" sz="800"/>
              <a:t>информацию о медицинских противопоказаниях и имеющихся ограничениях по состоянию здоровья, образованию, уровню квалификации по возможному направлению профессиональной деятельности, виду занятости и профессии, о других факторах социально-трудовой деятельности;</a:t>
            </a:r>
            <a:endParaRPr sz="800"/>
          </a:p>
          <a:p>
            <a:pPr marL="182880" lvl="0" indent="-18129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Century Gothic"/>
              <a:buChar char="●"/>
            </a:pPr>
            <a:r>
              <a:rPr lang="ru-RU" sz="800"/>
              <a:t>индивидуальную или групповую консультацию о профессиограммах, содержащих информацию о выбранных направлениях профессиональной деятельности, актуальных видах занятости и профессиях (специальностях).</a:t>
            </a:r>
            <a:endParaRPr sz="800"/>
          </a:p>
          <a:p>
            <a:pPr marL="182880" lvl="0" indent="-18129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Century Gothic"/>
              <a:buChar char="●"/>
            </a:pPr>
            <a:r>
              <a:rPr lang="ru-RU" sz="800"/>
              <a:t>информацию о возможности профессионального обучения или получения дополнительного профессионального образования по востребованным  профессиям на рынке труда.</a:t>
            </a:r>
            <a:endParaRPr sz="800"/>
          </a:p>
          <a:p>
            <a:pPr marL="182880" lvl="0" indent="-18129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Century Gothic"/>
              <a:buChar char="●"/>
            </a:pPr>
            <a:r>
              <a:rPr lang="ru-RU" sz="800"/>
              <a:t>помощь в составлении бизнес-плана для тех, кто желает заниматься предпринимательской деятельностью.</a:t>
            </a:r>
            <a:endParaRPr sz="800"/>
          </a:p>
          <a:p>
            <a:pPr marL="182880" lvl="0" indent="-18129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Century Gothic"/>
              <a:buChar char="●"/>
            </a:pPr>
            <a:r>
              <a:rPr lang="ru-RU" sz="800"/>
              <a:t>Услуга предоставляется в день обращения без предварительной записи. По групповой форме услуга предоставляется  в установленные дни и часы.</a:t>
            </a:r>
            <a:endParaRPr sz="800"/>
          </a:p>
          <a:p>
            <a:pPr marL="182880" lvl="0" indent="-13049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endParaRPr sz="80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ru-RU" sz="800"/>
              <a:t>Результат предоставления услуги - получение заключения о возможных направлениях профессиональной деятельности, наиболее соответствующих личностным качествам; рекомендаций, содержащих перечень оптимальных видов занятости, профессий (специальностей) с учетом возможностей и потребностей гражданина, положения на рынке труда для трудоустройства, профессионального обучения, успешной реализации профессиональной карьеры.</a:t>
            </a:r>
            <a:endParaRPr sz="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9"/>
          <p:cNvSpPr txBox="1">
            <a:spLocks noGrp="1"/>
          </p:cNvSpPr>
          <p:nvPr>
            <p:ph type="title"/>
          </p:nvPr>
        </p:nvSpPr>
        <p:spPr>
          <a:xfrm>
            <a:off x="504070" y="642594"/>
            <a:ext cx="7680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imes New Roman"/>
              <a:buNone/>
            </a:pPr>
            <a:r>
              <a:rPr lang="ru-RU" sz="3200">
                <a:solidFill>
                  <a:srgbClr val="000000"/>
                </a:solidFill>
              </a:rPr>
              <a:t>ПОНЯТИЕ И КЛАССИФИКАЦИЯ МЕТОДОВ ПРОФОРИЕНТАЦИИ НА СОВРЕМЕННОМ ЭТАПЕ. </a:t>
            </a:r>
            <a:br>
              <a:rPr lang="ru-RU" sz="3200">
                <a:solidFill>
                  <a:srgbClr val="000000"/>
                </a:solidFill>
              </a:rPr>
            </a:br>
            <a:endParaRPr sz="3200"/>
          </a:p>
        </p:txBody>
      </p:sp>
      <p:graphicFrame>
        <p:nvGraphicFramePr>
          <p:cNvPr id="438" name="Google Shape;438;p39"/>
          <p:cNvGraphicFramePr/>
          <p:nvPr/>
        </p:nvGraphicFramePr>
        <p:xfrm>
          <a:off x="504086" y="2145322"/>
          <a:ext cx="8107300" cy="1165850"/>
        </p:xfrm>
        <a:graphic>
          <a:graphicData uri="http://schemas.openxmlformats.org/drawingml/2006/table">
            <a:tbl>
              <a:tblPr firstRow="1" bandRow="1">
                <a:noFill/>
                <a:tableStyleId>{6A41CE1B-A0BE-4665-9A14-0C458DA09605}</a:tableStyleId>
              </a:tblPr>
              <a:tblGrid>
                <a:gridCol w="405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5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0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u="sng"/>
                        <a:t>Общие данные </a:t>
                      </a:r>
                      <a:r>
                        <a:rPr lang="ru-RU" sz="1200"/>
                        <a:t>- Предыдущий этап 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entury Gothic"/>
                        <a:buNone/>
                      </a:pPr>
                      <a:r>
                        <a:rPr lang="ru-RU" sz="1200"/>
                        <a:t>Современная практика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Ручные и аппаратные методики 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Обработка по крупным группировкам 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Интерпретации не индивидуальные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Облачные технологии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Обработка по конкретным ПВК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Индивидуализированные данные</a:t>
                      </a: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39" name="Google Shape;439;p39"/>
          <p:cNvGraphicFramePr/>
          <p:nvPr/>
        </p:nvGraphicFramePr>
        <p:xfrm>
          <a:off x="504086" y="3556275"/>
          <a:ext cx="8107300" cy="963925"/>
        </p:xfrm>
        <a:graphic>
          <a:graphicData uri="http://schemas.openxmlformats.org/drawingml/2006/table">
            <a:tbl>
              <a:tblPr firstRow="1" bandRow="1">
                <a:noFill/>
                <a:tableStyleId>{6A41CE1B-A0BE-4665-9A14-0C458DA09605}</a:tableStyleId>
              </a:tblPr>
              <a:tblGrid>
                <a:gridCol w="405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5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u="sng"/>
                        <a:t>Инструменты</a:t>
                      </a:r>
                      <a:r>
                        <a:rPr lang="ru-RU" sz="1200"/>
                        <a:t> -  ИКТ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Цифровые  технологии </a:t>
                      </a: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Коммуникации очно-лично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                по аналоговой связи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                в группах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Цифровые профили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Виртуальные и дополненные реальности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Включения с искусственным интеллектом</a:t>
                      </a: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40" name="Google Shape;440;p39"/>
          <p:cNvGraphicFramePr/>
          <p:nvPr/>
        </p:nvGraphicFramePr>
        <p:xfrm>
          <a:off x="504086" y="4796761"/>
          <a:ext cx="8107300" cy="1375400"/>
        </p:xfrm>
        <a:graphic>
          <a:graphicData uri="http://schemas.openxmlformats.org/drawingml/2006/table">
            <a:tbl>
              <a:tblPr firstRow="1" bandRow="1">
                <a:noFill/>
                <a:tableStyleId>{6A41CE1B-A0BE-4665-9A14-0C458DA09605}</a:tableStyleId>
              </a:tblPr>
              <a:tblGrid>
                <a:gridCol w="405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5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Профориентационные </a:t>
                      </a:r>
                      <a:r>
                        <a:rPr lang="ru-RU" sz="1200" u="sng"/>
                        <a:t>методы</a:t>
                      </a:r>
                      <a:r>
                        <a:rPr lang="ru-RU" sz="1200"/>
                        <a:t>  - локальные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entury Gothic"/>
                        <a:buNone/>
                      </a:pPr>
                      <a:r>
                        <a:rPr lang="ru-RU" sz="1200"/>
                        <a:t>Сетевые </a:t>
                      </a: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Наблюдение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Беседа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Тестирование 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Проба 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entury Gothic"/>
                        <a:buNone/>
                      </a:pPr>
                      <a:r>
                        <a:rPr lang="ru-RU" sz="1200"/>
                        <a:t>Цифровые следы жизнедеятельности</a:t>
                      </a:r>
                      <a:endParaRPr sz="12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entury Gothic"/>
                        <a:buNone/>
                      </a:pPr>
                      <a:r>
                        <a:rPr lang="ru-RU" sz="1200"/>
                        <a:t>Аватары - как динамическое портфолио</a:t>
                      </a:r>
                      <a:endParaRPr sz="12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entury Gothic"/>
                        <a:buNone/>
                      </a:pPr>
                      <a:r>
                        <a:rPr lang="ru-RU" sz="1200"/>
                        <a:t>Сравнение индивидуальных траекторий (в потоке)</a:t>
                      </a:r>
                      <a:endParaRPr sz="12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entury Gothic"/>
                        <a:buNone/>
                      </a:pPr>
                      <a:r>
                        <a:rPr lang="ru-RU" sz="1200"/>
                        <a:t>Быстрая обратная связь </a:t>
                      </a: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41" name="Google Shape;441;p39"/>
          <p:cNvSpPr txBox="1"/>
          <p:nvPr/>
        </p:nvSpPr>
        <p:spPr>
          <a:xfrm>
            <a:off x="454798" y="6172150"/>
            <a:ext cx="228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Составлено: Жильцов В.А. </a:t>
            </a:r>
            <a:endParaRPr sz="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0"/>
          <p:cNvSpPr txBox="1">
            <a:spLocks noGrp="1"/>
          </p:cNvSpPr>
          <p:nvPr>
            <p:ph type="title"/>
          </p:nvPr>
        </p:nvSpPr>
        <p:spPr>
          <a:xfrm>
            <a:off x="432081" y="425576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700"/>
              <a:buFont typeface="Century Gothic"/>
              <a:buNone/>
            </a:pPr>
            <a:r>
              <a:rPr lang="ru-RU" sz="1800" b="1">
                <a:solidFill>
                  <a:schemeClr val="dk2"/>
                </a:solidFill>
              </a:rPr>
              <a:t>Как е-платформы изменили жизнь</a:t>
            </a:r>
            <a:br>
              <a:rPr lang="ru-RU" sz="1800" b="1">
                <a:solidFill>
                  <a:schemeClr val="dk2"/>
                </a:solidFill>
              </a:rPr>
            </a:br>
            <a:endParaRPr sz="1800">
              <a:solidFill>
                <a:schemeClr val="dk2"/>
              </a:solidFill>
            </a:endParaRPr>
          </a:p>
        </p:txBody>
      </p:sp>
      <p:sp>
        <p:nvSpPr>
          <p:cNvPr id="448" name="Google Shape;448;p40"/>
          <p:cNvSpPr txBox="1">
            <a:spLocks noGrp="1"/>
          </p:cNvSpPr>
          <p:nvPr>
            <p:ph type="body" idx="1"/>
          </p:nvPr>
        </p:nvSpPr>
        <p:spPr>
          <a:xfrm>
            <a:off x="432075" y="1005551"/>
            <a:ext cx="8322000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200"/>
              <a:t>Примеры платформ и их типы и как изменились схемы социальных норм и правил</a:t>
            </a:r>
            <a:endParaRPr sz="1200"/>
          </a:p>
        </p:txBody>
      </p:sp>
      <p:graphicFrame>
        <p:nvGraphicFramePr>
          <p:cNvPr id="449" name="Google Shape;449;p40"/>
          <p:cNvGraphicFramePr/>
          <p:nvPr/>
        </p:nvGraphicFramePr>
        <p:xfrm>
          <a:off x="493081" y="1618667"/>
          <a:ext cx="8157850" cy="4732000"/>
        </p:xfrm>
        <a:graphic>
          <a:graphicData uri="http://schemas.openxmlformats.org/drawingml/2006/table">
            <a:tbl>
              <a:tblPr firstRow="1" bandRow="1">
                <a:noFill/>
                <a:tableStyleId>{6A41CE1B-A0BE-4665-9A14-0C458DA09605}</a:tableStyleId>
              </a:tblPr>
              <a:tblGrid>
                <a:gridCol w="203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9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84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0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Тип платформы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Соц норма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Правило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Схема коммуникаций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Схема взаимодействия</a:t>
                      </a: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Автоматизация классических тестов (типа  </a:t>
                      </a:r>
                      <a:r>
                        <a:rPr lang="ru-RU" sz="800">
                          <a:solidFill>
                            <a:schemeClr val="dk1"/>
                          </a:solidFill>
                        </a:rPr>
                        <a:t>Опросник MBTI </a:t>
                      </a:r>
                      <a:r>
                        <a:rPr lang="ru-RU" sz="800"/>
                        <a:t>https://tiplichnosti.ru/)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Дистанционный доступ клиентам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удобство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интернет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Правило «Два клика» до начала теста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одного теста (типа </a:t>
                      </a:r>
                      <a:r>
                        <a:rPr lang="ru-RU" sz="800" u="sng">
                          <a:solidFill>
                            <a:schemeClr val="hlink"/>
                          </a:solidFill>
                          <a:hlinkClick r:id="rId3"/>
                        </a:rPr>
                        <a:t>https://kpmi.ru/</a:t>
                      </a:r>
                      <a:r>
                        <a:rPr lang="ru-RU" sz="800"/>
                        <a:t>)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автоматизация работ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Удобство профриентолога</a:t>
                      </a:r>
                      <a:endParaRPr sz="8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быстрота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программа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Все данные в одном месте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подбора программ обучения (типа </a:t>
                      </a:r>
                      <a:r>
                        <a:rPr lang="ru-RU" sz="800" u="sng">
                          <a:solidFill>
                            <a:schemeClr val="hlink"/>
                          </a:solidFill>
                          <a:hlinkClick r:id="rId4"/>
                        </a:rPr>
                        <a:t>https://skillbox.ru/</a:t>
                      </a:r>
                      <a:r>
                        <a:rPr lang="ru-RU" sz="800"/>
                        <a:t> или </a:t>
                      </a:r>
                      <a:r>
                        <a:rPr lang="ru-RU" sz="800" u="sng">
                          <a:solidFill>
                            <a:schemeClr val="hlink"/>
                          </a:solidFill>
                          <a:hlinkClick r:id="rId5"/>
                        </a:rPr>
                        <a:t>https://admissions.hse.ru/test</a:t>
                      </a:r>
                      <a:r>
                        <a:rPr lang="ru-RU" sz="800"/>
                        <a:t>)  автоматизация продаж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Охват аудитории, популярность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Воронка «продаж»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Обратная связь интерактивная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Качество и разнообразие сервисов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7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комплексов изучения и консультаций  (типа  </a:t>
                      </a:r>
                      <a:r>
                        <a:rPr lang="ru-RU" sz="800" u="sng">
                          <a:solidFill>
                            <a:schemeClr val="hlink"/>
                          </a:solidFill>
                          <a:hlinkClick r:id="rId6"/>
                        </a:rPr>
                        <a:t>https://ht-line.ru/</a:t>
                      </a:r>
                      <a:r>
                        <a:rPr lang="ru-RU" sz="800"/>
                        <a:t>)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тематическая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Возможность выбора клиентом и профориентатором способов взаимодействия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От простого к сложному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Персональная работа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Индивидуализация работ под клиента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– пользовательское место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(типа HH.ru)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маркетплейс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Быстрота и постоянство получения услуги в «шаговой доступности»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Всегда и как удобно получу ответ на свой запрос в своем жизненном пространстве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Формирование индивидуализированных коммуникаций и цифрового аватара пользователя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Ориентация на тренды и общую информацию клиентов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7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– рабочие место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(типа Leoni)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Агрегатор 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Быстрота и постоянство оказания услуги в «шаговой доступности»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Всегда и как удобно могу работать в своем жизненном графике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Формирование персональных рабочих мест, коммуникаций и цифрового аватара профессионала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Ориентация на тренды и общую информацию профессионалов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– экосреда (типа Сбер)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ЦП-цифровая среда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Постоянная включенность всех стейкхолдеров системы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Все удобства под рукоцй</a:t>
                      </a:r>
                      <a:endParaRPr sz="8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В своем и общем цифровом мире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Искусственный интеллект говорит с вами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О общих, частных, профессиональных и пользовательских трендах, формирует баланс спроса и предложений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50" name="Google Shape;450;p40"/>
          <p:cNvSpPr txBox="1"/>
          <p:nvPr/>
        </p:nvSpPr>
        <p:spPr>
          <a:xfrm>
            <a:off x="432073" y="1293513"/>
            <a:ext cx="18006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Составлено: Жильцов В.А. </a:t>
            </a:r>
            <a:endParaRPr sz="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1"/>
          <p:cNvSpPr txBox="1">
            <a:spLocks noGrp="1"/>
          </p:cNvSpPr>
          <p:nvPr>
            <p:ph type="title"/>
          </p:nvPr>
        </p:nvSpPr>
        <p:spPr>
          <a:xfrm>
            <a:off x="574001" y="-2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None/>
            </a:pPr>
            <a:r>
              <a:rPr lang="ru-RU" sz="1800" b="1">
                <a:solidFill>
                  <a:schemeClr val="dk2"/>
                </a:solidFill>
              </a:rPr>
              <a:t>Обзор современных методов профориентации:</a:t>
            </a:r>
            <a:r>
              <a:rPr lang="ru-RU" sz="1500" b="1">
                <a:solidFill>
                  <a:schemeClr val="dk2"/>
                </a:solidFill>
              </a:rPr>
              <a:t> </a:t>
            </a:r>
            <a:r>
              <a:rPr lang="ru-RU" sz="1200">
                <a:solidFill>
                  <a:srgbClr val="000000"/>
                </a:solidFill>
              </a:rPr>
              <a:t>ограничения, валидность, надежность, предназначение групп методов, отдельных методик (в т.ч. цифровых платформ). </a:t>
            </a:r>
            <a:endParaRPr sz="1200"/>
          </a:p>
        </p:txBody>
      </p:sp>
      <p:graphicFrame>
        <p:nvGraphicFramePr>
          <p:cNvPr id="457" name="Google Shape;457;p41"/>
          <p:cNvGraphicFramePr/>
          <p:nvPr/>
        </p:nvGraphicFramePr>
        <p:xfrm>
          <a:off x="291298" y="811975"/>
          <a:ext cx="8698425" cy="5890460"/>
        </p:xfrm>
        <a:graphic>
          <a:graphicData uri="http://schemas.openxmlformats.org/drawingml/2006/table">
            <a:tbl>
              <a:tblPr firstRow="1" bandRow="1">
                <a:noFill/>
                <a:tableStyleId>{6A41CE1B-A0BE-4665-9A14-0C458DA09605}</a:tableStyleId>
              </a:tblPr>
              <a:tblGrid>
                <a:gridCol w="1889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4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85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62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213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17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/>
                        <a:t>Название метода</a:t>
                      </a:r>
                      <a:endParaRPr sz="10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/>
                        <a:t>Ограничения (риски)</a:t>
                      </a:r>
                      <a:endParaRPr sz="10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/>
                        <a:t>Валидность</a:t>
                      </a:r>
                      <a:endParaRPr sz="10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/>
                        <a:t>Надежность</a:t>
                      </a:r>
                      <a:endParaRPr sz="10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/>
                        <a:t>(глубина прогноза)</a:t>
                      </a:r>
                      <a:endParaRPr sz="10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/>
                        <a:t>Группа</a:t>
                      </a:r>
                      <a:endParaRPr sz="10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/>
                        <a:t>методов</a:t>
                      </a:r>
                      <a:endParaRPr sz="10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/>
                        <a:t>Предназначение</a:t>
                      </a:r>
                      <a:endParaRPr sz="10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/>
                        <a:t>(раздел классификатора ПВК)</a:t>
                      </a:r>
                      <a:endParaRPr sz="10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Наблюдение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Квалификация профессионала-наблюдателя, условия наблюдений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низкая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1 месяц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психологическая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1-3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Беседа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Квалификация профессионала, условия беседы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низкая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полгода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психологическая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1-2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Тестирование (бумажное)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Квалификация профессионала, условия тестирования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средняя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полгода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психологическая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1-4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1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Автоматизация классических тестов (типа </a:t>
                      </a:r>
                      <a:r>
                        <a:rPr lang="ru-RU" sz="800">
                          <a:solidFill>
                            <a:schemeClr val="dk1"/>
                          </a:solidFill>
                        </a:rPr>
                        <a:t>Опросник MBTI </a:t>
                      </a:r>
                      <a:r>
                        <a:rPr lang="ru-RU" sz="800" u="sng">
                          <a:solidFill>
                            <a:schemeClr val="hlink"/>
                          </a:solidFill>
                          <a:hlinkClick r:id="rId3"/>
                        </a:rPr>
                        <a:t>https://tiplichnosti.ru/</a:t>
                      </a:r>
                      <a:r>
                        <a:rPr lang="ru-RU" sz="800"/>
                        <a:t> )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Сопряженность тестов, результатов, интерпретаций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средняя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полгода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Социально-психологическая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1-5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1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одного теста (типа </a:t>
                      </a:r>
                      <a:r>
                        <a:rPr lang="ru-RU" sz="800" u="sng">
                          <a:solidFill>
                            <a:schemeClr val="hlink"/>
                          </a:solidFill>
                          <a:hlinkClick r:id="rId4"/>
                        </a:rPr>
                        <a:t>https://kpmi.ru/</a:t>
                      </a:r>
                      <a:r>
                        <a:rPr lang="ru-RU" sz="800"/>
                        <a:t>)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автоматизация работ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Сопряженность тестов, результатов, интерпретаций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Нормирование, постоянная статистическая норма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год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Социально-психологическая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1-5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подбора программ обучения (типа </a:t>
                      </a:r>
                      <a:r>
                        <a:rPr lang="ru-RU" sz="800" u="sng">
                          <a:solidFill>
                            <a:schemeClr val="hlink"/>
                          </a:solidFill>
                          <a:hlinkClick r:id="rId5"/>
                        </a:rPr>
                        <a:t>https://skillbox.ru/</a:t>
                      </a:r>
                      <a:r>
                        <a:rPr lang="ru-RU" sz="800"/>
                        <a:t> или </a:t>
                      </a:r>
                      <a:r>
                        <a:rPr lang="ru-RU" sz="800" u="sng">
                          <a:solidFill>
                            <a:schemeClr val="hlink"/>
                          </a:solidFill>
                          <a:hlinkClick r:id="rId6"/>
                        </a:rPr>
                        <a:t>https://admissions.hse.ru/test</a:t>
                      </a:r>
                      <a:r>
                        <a:rPr lang="ru-RU" sz="800"/>
                        <a:t>)  автоматизация продаж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квалификации профессионалов смежников (из связи, ИКТ, ИИ  и образовательных сфер)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Динамические статистические нормы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год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Социально-психолого-педагогическая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1-6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комплексов изучения и консультаций, проб (типа  </a:t>
                      </a:r>
                      <a:r>
                        <a:rPr lang="ru-RU" sz="800" u="sng">
                          <a:solidFill>
                            <a:schemeClr val="hlink"/>
                          </a:solidFill>
                          <a:hlinkClick r:id="rId7"/>
                        </a:rPr>
                        <a:t>https://ht-line.ru/</a:t>
                      </a:r>
                      <a:r>
                        <a:rPr lang="ru-RU" sz="800"/>
                        <a:t>)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тематическая 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квалификации профессионалов смежников (из связи, ИКТ и ИИ сфер)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2-3 года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Социально-психолого-педагогическая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1-6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– пользовательское место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(типа HH.ru)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маркетплейс 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Потеря персональных данных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На текущее время наиболее полная Цифровой аватар пользователя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2-3 года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Социальная 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1-7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2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– рабочие место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(типа Leoni)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Агрегатор 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Потеря квалификации профессионала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На текущее время наиболее полная  Цифровой аватар производителя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5-6 лет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Социальная -экономическая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1-7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Е-платформа – экосреда (типа Сбер)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ЦП-цифровая среда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Технологические мощности и стоимость энергии, обмен цифровыми аватарами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На текущее время наиболее полная по цифровым аватарам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6-10-15 лет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entury Gothic"/>
                        <a:buNone/>
                      </a:pPr>
                      <a:r>
                        <a:rPr lang="ru-RU" sz="800"/>
                        <a:t>Культурно- социальная -экономическая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800"/>
                        <a:t>1-7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458" name="Google Shape;458;p41"/>
          <p:cNvSpPr txBox="1"/>
          <p:nvPr/>
        </p:nvSpPr>
        <p:spPr>
          <a:xfrm>
            <a:off x="6563626" y="596575"/>
            <a:ext cx="24261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Составлено: Жильцов В.А. </a:t>
            </a:r>
            <a:endParaRPr sz="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2"/>
          <p:cNvSpPr/>
          <p:nvPr/>
        </p:nvSpPr>
        <p:spPr>
          <a:xfrm rot="-576875">
            <a:off x="817101" y="3852340"/>
            <a:ext cx="5641848" cy="2293029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5" name="Google Shape;465;p42"/>
          <p:cNvSpPr/>
          <p:nvPr/>
        </p:nvSpPr>
        <p:spPr>
          <a:xfrm rot="-746534">
            <a:off x="157727" y="2223942"/>
            <a:ext cx="5642010" cy="2346789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6" name="Google Shape;466;p42"/>
          <p:cNvSpPr txBox="1">
            <a:spLocks noGrp="1"/>
          </p:cNvSpPr>
          <p:nvPr>
            <p:ph type="title"/>
          </p:nvPr>
        </p:nvSpPr>
        <p:spPr>
          <a:xfrm>
            <a:off x="628650" y="558270"/>
            <a:ext cx="7664700" cy="8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ТРЕНДЫ ТЕХНОЛОГИЙ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467" name="Google Shape;467;p42"/>
          <p:cNvSpPr txBox="1"/>
          <p:nvPr/>
        </p:nvSpPr>
        <p:spPr>
          <a:xfrm>
            <a:off x="1008473" y="5488219"/>
            <a:ext cx="4570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Суперкомпьютеры (Искусственные интеллекты,…)</a:t>
            </a:r>
            <a:endParaRPr sz="1200"/>
          </a:p>
        </p:txBody>
      </p:sp>
      <p:sp>
        <p:nvSpPr>
          <p:cNvPr id="468" name="Google Shape;468;p42"/>
          <p:cNvSpPr txBox="1"/>
          <p:nvPr/>
        </p:nvSpPr>
        <p:spPr>
          <a:xfrm>
            <a:off x="3071075" y="4522125"/>
            <a:ext cx="3494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Роботизация (Алиса, Маруся, Рита…..)</a:t>
            </a:r>
            <a:endParaRPr sz="1200"/>
          </a:p>
        </p:txBody>
      </p:sp>
      <p:sp>
        <p:nvSpPr>
          <p:cNvPr id="469" name="Google Shape;469;p42"/>
          <p:cNvSpPr txBox="1"/>
          <p:nvPr/>
        </p:nvSpPr>
        <p:spPr>
          <a:xfrm>
            <a:off x="1590439" y="4912778"/>
            <a:ext cx="2642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Обмен базами данных (МФЦ…)</a:t>
            </a:r>
            <a:endParaRPr sz="1200"/>
          </a:p>
        </p:txBody>
      </p:sp>
      <p:sp>
        <p:nvSpPr>
          <p:cNvPr id="470" name="Google Shape;470;p42"/>
          <p:cNvSpPr txBox="1"/>
          <p:nvPr/>
        </p:nvSpPr>
        <p:spPr>
          <a:xfrm>
            <a:off x="3777989" y="4955476"/>
            <a:ext cx="228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Облачные технологии, сети</a:t>
            </a:r>
            <a:endParaRPr sz="1200"/>
          </a:p>
        </p:txBody>
      </p:sp>
      <p:sp>
        <p:nvSpPr>
          <p:cNvPr id="471" name="Google Shape;471;p42"/>
          <p:cNvSpPr txBox="1"/>
          <p:nvPr/>
        </p:nvSpPr>
        <p:spPr>
          <a:xfrm>
            <a:off x="1877341" y="4262860"/>
            <a:ext cx="1843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Цифровые профили</a:t>
            </a:r>
            <a:endParaRPr sz="1200"/>
          </a:p>
        </p:txBody>
      </p:sp>
      <p:sp>
        <p:nvSpPr>
          <p:cNvPr id="472" name="Google Shape;472;p42"/>
          <p:cNvSpPr txBox="1"/>
          <p:nvPr/>
        </p:nvSpPr>
        <p:spPr>
          <a:xfrm>
            <a:off x="3321439" y="3928500"/>
            <a:ext cx="1048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Аватары</a:t>
            </a:r>
            <a:endParaRPr sz="1200"/>
          </a:p>
        </p:txBody>
      </p:sp>
      <p:sp>
        <p:nvSpPr>
          <p:cNvPr id="473" name="Google Shape;473;p42"/>
          <p:cNvSpPr txBox="1"/>
          <p:nvPr/>
        </p:nvSpPr>
        <p:spPr>
          <a:xfrm>
            <a:off x="353650" y="3428150"/>
            <a:ext cx="5180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Исследования (поиск, анализ, визуализация …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за секунды)</a:t>
            </a:r>
            <a:endParaRPr sz="1200"/>
          </a:p>
        </p:txBody>
      </p:sp>
      <p:sp>
        <p:nvSpPr>
          <p:cNvPr id="474" name="Google Shape;474;p42"/>
          <p:cNvSpPr txBox="1"/>
          <p:nvPr/>
        </p:nvSpPr>
        <p:spPr>
          <a:xfrm>
            <a:off x="3498443" y="3043784"/>
            <a:ext cx="192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Экологичность  среды</a:t>
            </a:r>
            <a:endParaRPr sz="1200"/>
          </a:p>
        </p:txBody>
      </p:sp>
      <p:sp>
        <p:nvSpPr>
          <p:cNvPr id="475" name="Google Shape;475;p42"/>
          <p:cNvSpPr txBox="1"/>
          <p:nvPr/>
        </p:nvSpPr>
        <p:spPr>
          <a:xfrm>
            <a:off x="951478" y="3003354"/>
            <a:ext cx="1278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Мобильность</a:t>
            </a:r>
            <a:endParaRPr sz="1200"/>
          </a:p>
        </p:txBody>
      </p:sp>
      <p:sp>
        <p:nvSpPr>
          <p:cNvPr id="476" name="Google Shape;476;p42"/>
          <p:cNvSpPr txBox="1"/>
          <p:nvPr/>
        </p:nvSpPr>
        <p:spPr>
          <a:xfrm>
            <a:off x="2639081" y="2850125"/>
            <a:ext cx="948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ЗОЖ</a:t>
            </a:r>
            <a:endParaRPr sz="1200"/>
          </a:p>
        </p:txBody>
      </p:sp>
      <p:sp>
        <p:nvSpPr>
          <p:cNvPr id="477" name="Google Shape;477;p42"/>
          <p:cNvSpPr txBox="1"/>
          <p:nvPr/>
        </p:nvSpPr>
        <p:spPr>
          <a:xfrm>
            <a:off x="2639075" y="2339800"/>
            <a:ext cx="2784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Время (семья, хобби, работа)</a:t>
            </a:r>
            <a:endParaRPr sz="1200"/>
          </a:p>
        </p:txBody>
      </p:sp>
      <p:sp>
        <p:nvSpPr>
          <p:cNvPr id="478" name="Google Shape;478;p42"/>
          <p:cNvSpPr/>
          <p:nvPr/>
        </p:nvSpPr>
        <p:spPr>
          <a:xfrm>
            <a:off x="6414862" y="2433883"/>
            <a:ext cx="722118" cy="693250"/>
          </a:xfrm>
          <a:prstGeom prst="smileyFace">
            <a:avLst>
              <a:gd name="adj" fmla="val 4653"/>
            </a:avLst>
          </a:prstGeom>
          <a:solidFill>
            <a:schemeClr val="accent1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9" name="Google Shape;479;p42"/>
          <p:cNvSpPr/>
          <p:nvPr/>
        </p:nvSpPr>
        <p:spPr>
          <a:xfrm>
            <a:off x="5986313" y="5371752"/>
            <a:ext cx="1290694" cy="109817"/>
          </a:xfrm>
          <a:prstGeom prst="flowChartManualInput">
            <a:avLst/>
          </a:prstGeom>
          <a:solidFill>
            <a:schemeClr val="accent1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0" name="Google Shape;480;p42"/>
          <p:cNvSpPr/>
          <p:nvPr/>
        </p:nvSpPr>
        <p:spPr>
          <a:xfrm rot="5806695" flipH="1">
            <a:off x="6801267" y="4923337"/>
            <a:ext cx="1073382" cy="34289"/>
          </a:xfrm>
          <a:prstGeom prst="flowChartManualInput">
            <a:avLst/>
          </a:prstGeom>
          <a:solidFill>
            <a:schemeClr val="accent1"/>
          </a:solidFill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1" name="Google Shape;481;p42"/>
          <p:cNvSpPr txBox="1"/>
          <p:nvPr/>
        </p:nvSpPr>
        <p:spPr>
          <a:xfrm>
            <a:off x="665177" y="1343700"/>
            <a:ext cx="22866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Составлено: Жильцов В.А. </a:t>
            </a:r>
            <a:endParaRPr sz="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6"/>
          <p:cNvSpPr/>
          <p:nvPr/>
        </p:nvSpPr>
        <p:spPr>
          <a:xfrm>
            <a:off x="176022" y="237744"/>
            <a:ext cx="8792100" cy="638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0" name="Google Shape;140;p16"/>
          <p:cNvSpPr txBox="1">
            <a:spLocks noGrp="1"/>
          </p:cNvSpPr>
          <p:nvPr>
            <p:ph type="ctrTitle"/>
          </p:nvPr>
        </p:nvSpPr>
        <p:spPr>
          <a:xfrm>
            <a:off x="4119504" y="321100"/>
            <a:ext cx="51525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ЖИЛЬЦОВ ВЛАДИМИР АНАТОЛЬЕВИЧ</a:t>
            </a:r>
            <a:endParaRPr sz="3200" cap="none"/>
          </a:p>
        </p:txBody>
      </p:sp>
      <p:sp>
        <p:nvSpPr>
          <p:cNvPr id="141" name="Google Shape;141;p16"/>
          <p:cNvSpPr txBox="1"/>
          <p:nvPr/>
        </p:nvSpPr>
        <p:spPr>
          <a:xfrm>
            <a:off x="4927467" y="2103120"/>
            <a:ext cx="3416400" cy="3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marR="0" lvl="0" indent="-87629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Garamond"/>
              <a:buNone/>
            </a:pP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2" name="Google Shape;142;p16"/>
          <p:cNvSpPr txBox="1"/>
          <p:nvPr/>
        </p:nvSpPr>
        <p:spPr>
          <a:xfrm>
            <a:off x="3676100" y="1380200"/>
            <a:ext cx="5292000" cy="52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entury Gothic"/>
              <a:buChar char="●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Профессиолог, кандидат психологических наук, доцент, член-корреспондент Международной Академии Психологических Наук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entury Gothic"/>
              <a:buChar char="●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Профессиолог, бизнес-тренер, консультант, ментор, автор публикаций по вопросам профессионального развития, психологии управления, профессионализма руководителей, профессионального отбора, эргономики и диагностики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entury Gothic"/>
              <a:buChar char="●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Основатель и директор АНО НЦСУ (СДСУ «Стандарты Первых»)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entury Gothic"/>
              <a:buChar char="●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Руководитель и ответственный исполнитель комплексных НИОКР Минобороны РФ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entury Gothic"/>
              <a:buChar char="●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Независимый директор Росимущества (2014-2016 гг.)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entury Gothic"/>
              <a:buChar char="●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Руководитель рабочей группы Экспертного совета Института Экономики РАН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entury Gothic"/>
              <a:buChar char="●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Руководитель секции Экспертного совета Комитета по обороне Госдумы РФ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entury Gothic"/>
              <a:buChar char="●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Эксперт Правительства Москвы | ФРИО | СанКур | Минздрава | СПК НОПРИЗ | СПК Управления и права | СПК гостеприимства | СПК ТПП РФ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entury Gothic"/>
              <a:buChar char="●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Эксперт конкурсной комиссий Росимущества «Директор года» | Министерств РФ | Российской трёхсторонней комиссии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entury Gothic"/>
              <a:buChar char="●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Эксперт и лицо АСИ, разработчик ДК НСК, лидер проектов: Сеть АРПК (2014 г) | Биржа квалификаций и компетенций (2020 г)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entury Gothic"/>
              <a:buChar char="●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Эксперт национального и международного уровня в областях: оборона, экономика, проф. квалификации 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3" name="Google Shape;143;p16" descr="Изображение выглядит как человек, внутренний, стена, мужчи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 b="7037"/>
          <a:stretch/>
        </p:blipFill>
        <p:spPr>
          <a:xfrm flipH="1">
            <a:off x="285749" y="640375"/>
            <a:ext cx="3416401" cy="535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3"/>
          <p:cNvSpPr txBox="1">
            <a:spLocks noGrp="1"/>
          </p:cNvSpPr>
          <p:nvPr>
            <p:ph type="title"/>
          </p:nvPr>
        </p:nvSpPr>
        <p:spPr>
          <a:xfrm>
            <a:off x="438150" y="855525"/>
            <a:ext cx="86394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Century Gothic"/>
              <a:buNone/>
            </a:pPr>
            <a:r>
              <a:rPr lang="ru-RU" sz="3200"/>
              <a:t>ВАРИАТИВНОСТЬ ИНСТРУМЕНТОВ </a:t>
            </a:r>
            <a:br>
              <a:rPr lang="ru-RU" sz="3200"/>
            </a:br>
            <a:r>
              <a:rPr lang="ru-RU" sz="3200"/>
              <a:t>ПО ВОЗРАСТАМ, КРИЗИСАМ, СТАДИЯМ ПРОФЕССИОНАЛИЗМА.</a:t>
            </a:r>
            <a:br>
              <a:rPr lang="ru-RU" sz="3200">
                <a:solidFill>
                  <a:srgbClr val="000000"/>
                </a:solidFill>
                <a:highlight>
                  <a:srgbClr val="CFD5EA"/>
                </a:highlight>
                <a:latin typeface="Calibri"/>
                <a:ea typeface="Calibri"/>
                <a:cs typeface="Calibri"/>
                <a:sym typeface="Calibri"/>
              </a:rPr>
            </a:br>
            <a:endParaRPr sz="3200"/>
          </a:p>
        </p:txBody>
      </p:sp>
      <p:sp>
        <p:nvSpPr>
          <p:cNvPr id="488" name="Google Shape;488;p43"/>
          <p:cNvSpPr txBox="1">
            <a:spLocks noGrp="1"/>
          </p:cNvSpPr>
          <p:nvPr>
            <p:ph type="body" idx="1"/>
          </p:nvPr>
        </p:nvSpPr>
        <p:spPr>
          <a:xfrm>
            <a:off x="438152" y="2395800"/>
            <a:ext cx="41814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lvl="0" indent="-16383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Кризисы профессии </a:t>
            </a:r>
            <a:endParaRPr sz="1200"/>
          </a:p>
          <a:p>
            <a:pPr marL="182880" lvl="0" indent="-16383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Кризисы личности</a:t>
            </a:r>
            <a:endParaRPr sz="1200"/>
          </a:p>
          <a:p>
            <a:pPr marL="182880" lvl="0" indent="-16383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Стадии профессионализма</a:t>
            </a:r>
            <a:endParaRPr sz="1200"/>
          </a:p>
          <a:p>
            <a:pPr marL="182880" lvl="0" indent="-16383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Возраст - как периоды сензитивности</a:t>
            </a:r>
            <a:endParaRPr sz="1200"/>
          </a:p>
          <a:p>
            <a:pPr marL="18288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"/>
              <a:buNone/>
            </a:pPr>
            <a:r>
              <a:rPr lang="ru-RU" sz="12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Сензитивный период — период в жизни человека, </a:t>
            </a:r>
            <a:endParaRPr sz="12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"/>
              <a:buNone/>
            </a:pPr>
            <a:r>
              <a:rPr lang="ru-RU" sz="12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создающий наиболее благоприятные условия</a:t>
            </a:r>
            <a:endParaRPr sz="12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"/>
              <a:buNone/>
            </a:pPr>
            <a:r>
              <a:rPr lang="ru-RU" sz="12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для формирования у него определённых </a:t>
            </a:r>
            <a:endParaRPr sz="12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"/>
              <a:buNone/>
            </a:pPr>
            <a:r>
              <a:rPr lang="ru-RU" sz="12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психологических свойств и видов поведения</a:t>
            </a:r>
            <a:endParaRPr sz="1200" b="1">
              <a:solidFill>
                <a:schemeClr val="dk2"/>
              </a:solidFill>
            </a:endParaRPr>
          </a:p>
          <a:p>
            <a:pPr marL="182880" lvl="0" indent="-87629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</a:pPr>
            <a:endParaRPr sz="1200"/>
          </a:p>
          <a:p>
            <a:pPr marL="182880" lvl="0" indent="-16383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ru-RU" sz="1200"/>
              <a:t>Квадра: Хочу- Могу- Умею- Надо</a:t>
            </a:r>
            <a:endParaRPr sz="1200"/>
          </a:p>
          <a:p>
            <a:pPr marL="182880" lvl="0" indent="-68579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endParaRPr sz="1200"/>
          </a:p>
        </p:txBody>
      </p:sp>
      <p:sp>
        <p:nvSpPr>
          <p:cNvPr id="489" name="Google Shape;489;p43"/>
          <p:cNvSpPr txBox="1"/>
          <p:nvPr/>
        </p:nvSpPr>
        <p:spPr>
          <a:xfrm>
            <a:off x="438141" y="1984321"/>
            <a:ext cx="4496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Кризис – это фаза перехода количества в качество</a:t>
            </a:r>
            <a:endParaRPr sz="1200"/>
          </a:p>
        </p:txBody>
      </p:sp>
      <p:sp>
        <p:nvSpPr>
          <p:cNvPr id="490" name="Google Shape;490;p43"/>
          <p:cNvSpPr/>
          <p:nvPr/>
        </p:nvSpPr>
        <p:spPr>
          <a:xfrm>
            <a:off x="4384826" y="1984325"/>
            <a:ext cx="3070500" cy="2730600"/>
          </a:xfrm>
          <a:prstGeom prst="ellipse">
            <a:avLst/>
          </a:prstGeom>
          <a:noFill/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1" name="Google Shape;491;p43"/>
          <p:cNvSpPr/>
          <p:nvPr/>
        </p:nvSpPr>
        <p:spPr>
          <a:xfrm>
            <a:off x="4424045" y="3267881"/>
            <a:ext cx="3070500" cy="2893800"/>
          </a:xfrm>
          <a:prstGeom prst="ellipse">
            <a:avLst/>
          </a:prstGeom>
          <a:noFill/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2" name="Google Shape;492;p43"/>
          <p:cNvSpPr/>
          <p:nvPr/>
        </p:nvSpPr>
        <p:spPr>
          <a:xfrm>
            <a:off x="5872261" y="3250207"/>
            <a:ext cx="3070500" cy="2911800"/>
          </a:xfrm>
          <a:prstGeom prst="ellipse">
            <a:avLst/>
          </a:prstGeom>
          <a:noFill/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3" name="Google Shape;493;p43"/>
          <p:cNvSpPr/>
          <p:nvPr/>
        </p:nvSpPr>
        <p:spPr>
          <a:xfrm>
            <a:off x="5814056" y="1984325"/>
            <a:ext cx="3070500" cy="2730600"/>
          </a:xfrm>
          <a:prstGeom prst="ellipse">
            <a:avLst/>
          </a:prstGeom>
          <a:noFill/>
          <a:ln w="12700" cap="flat" cmpd="sng">
            <a:solidFill>
              <a:srgbClr val="0B49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4" name="Google Shape;494;p43"/>
          <p:cNvSpPr txBox="1"/>
          <p:nvPr/>
        </p:nvSpPr>
        <p:spPr>
          <a:xfrm>
            <a:off x="7832103" y="2787765"/>
            <a:ext cx="594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Могу</a:t>
            </a:r>
            <a:endParaRPr sz="1200"/>
          </a:p>
        </p:txBody>
      </p:sp>
      <p:sp>
        <p:nvSpPr>
          <p:cNvPr id="495" name="Google Shape;495;p43"/>
          <p:cNvSpPr txBox="1"/>
          <p:nvPr/>
        </p:nvSpPr>
        <p:spPr>
          <a:xfrm>
            <a:off x="4919799" y="2787771"/>
            <a:ext cx="594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Хочу</a:t>
            </a:r>
            <a:endParaRPr sz="1200"/>
          </a:p>
        </p:txBody>
      </p:sp>
      <p:sp>
        <p:nvSpPr>
          <p:cNvPr id="496" name="Google Shape;496;p43"/>
          <p:cNvSpPr txBox="1"/>
          <p:nvPr/>
        </p:nvSpPr>
        <p:spPr>
          <a:xfrm>
            <a:off x="7832096" y="5080435"/>
            <a:ext cx="594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Надо</a:t>
            </a:r>
            <a:endParaRPr sz="1200"/>
          </a:p>
        </p:txBody>
      </p:sp>
      <p:sp>
        <p:nvSpPr>
          <p:cNvPr id="497" name="Google Shape;497;p43"/>
          <p:cNvSpPr txBox="1"/>
          <p:nvPr/>
        </p:nvSpPr>
        <p:spPr>
          <a:xfrm>
            <a:off x="4874747" y="5080425"/>
            <a:ext cx="939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Умею</a:t>
            </a:r>
            <a:endParaRPr sz="1200"/>
          </a:p>
        </p:txBody>
      </p:sp>
      <p:sp>
        <p:nvSpPr>
          <p:cNvPr id="498" name="Google Shape;498;p43"/>
          <p:cNvSpPr txBox="1"/>
          <p:nvPr/>
        </p:nvSpPr>
        <p:spPr>
          <a:xfrm>
            <a:off x="4793008" y="3876950"/>
            <a:ext cx="1518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способности</a:t>
            </a:r>
            <a:endParaRPr sz="1200"/>
          </a:p>
        </p:txBody>
      </p:sp>
      <p:sp>
        <p:nvSpPr>
          <p:cNvPr id="499" name="Google Shape;499;p43"/>
          <p:cNvSpPr txBox="1"/>
          <p:nvPr/>
        </p:nvSpPr>
        <p:spPr>
          <a:xfrm>
            <a:off x="7365450" y="3854913"/>
            <a:ext cx="1336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компетенции</a:t>
            </a:r>
            <a:endParaRPr sz="1200"/>
          </a:p>
        </p:txBody>
      </p:sp>
      <p:sp>
        <p:nvSpPr>
          <p:cNvPr id="500" name="Google Shape;500;p43"/>
          <p:cNvSpPr txBox="1"/>
          <p:nvPr/>
        </p:nvSpPr>
        <p:spPr>
          <a:xfrm>
            <a:off x="6418097" y="3867349"/>
            <a:ext cx="594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ПВК</a:t>
            </a:r>
            <a:endParaRPr sz="1200"/>
          </a:p>
        </p:txBody>
      </p:sp>
      <p:sp>
        <p:nvSpPr>
          <p:cNvPr id="501" name="Google Shape;501;p43"/>
          <p:cNvSpPr txBox="1"/>
          <p:nvPr/>
        </p:nvSpPr>
        <p:spPr>
          <a:xfrm>
            <a:off x="6311289" y="2904925"/>
            <a:ext cx="939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личность</a:t>
            </a:r>
            <a:endParaRPr sz="1200"/>
          </a:p>
        </p:txBody>
      </p:sp>
      <p:sp>
        <p:nvSpPr>
          <p:cNvPr id="502" name="Google Shape;502;p43"/>
          <p:cNvSpPr txBox="1"/>
          <p:nvPr/>
        </p:nvSpPr>
        <p:spPr>
          <a:xfrm>
            <a:off x="6219764" y="5025450"/>
            <a:ext cx="1282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профессия</a:t>
            </a:r>
            <a:endParaRPr sz="1200"/>
          </a:p>
        </p:txBody>
      </p:sp>
      <p:sp>
        <p:nvSpPr>
          <p:cNvPr id="503" name="Google Shape;503;p43"/>
          <p:cNvSpPr txBox="1"/>
          <p:nvPr/>
        </p:nvSpPr>
        <p:spPr>
          <a:xfrm>
            <a:off x="5765594" y="4398725"/>
            <a:ext cx="10725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Обучение</a:t>
            </a:r>
            <a:endParaRPr sz="1000"/>
          </a:p>
        </p:txBody>
      </p:sp>
      <p:sp>
        <p:nvSpPr>
          <p:cNvPr id="504" name="Google Shape;504;p43"/>
          <p:cNvSpPr txBox="1"/>
          <p:nvPr/>
        </p:nvSpPr>
        <p:spPr>
          <a:xfrm>
            <a:off x="6935739" y="4345235"/>
            <a:ext cx="633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Опыт</a:t>
            </a:r>
            <a:endParaRPr sz="1000"/>
          </a:p>
        </p:txBody>
      </p:sp>
      <p:sp>
        <p:nvSpPr>
          <p:cNvPr id="505" name="Google Shape;505;p43"/>
          <p:cNvSpPr txBox="1"/>
          <p:nvPr/>
        </p:nvSpPr>
        <p:spPr>
          <a:xfrm>
            <a:off x="6806147" y="3314438"/>
            <a:ext cx="8925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Знания</a:t>
            </a:r>
            <a:endParaRPr sz="1000"/>
          </a:p>
        </p:txBody>
      </p:sp>
      <p:sp>
        <p:nvSpPr>
          <p:cNvPr id="506" name="Google Shape;506;p43"/>
          <p:cNvSpPr txBox="1"/>
          <p:nvPr/>
        </p:nvSpPr>
        <p:spPr>
          <a:xfrm>
            <a:off x="5725101" y="3314425"/>
            <a:ext cx="11535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Склонности</a:t>
            </a:r>
            <a:endParaRPr sz="1000"/>
          </a:p>
        </p:txBody>
      </p:sp>
      <p:sp>
        <p:nvSpPr>
          <p:cNvPr id="507" name="Google Shape;507;p43"/>
          <p:cNvSpPr txBox="1"/>
          <p:nvPr/>
        </p:nvSpPr>
        <p:spPr>
          <a:xfrm>
            <a:off x="6376851" y="6347525"/>
            <a:ext cx="17511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Составлено: Жильцов В.А. </a:t>
            </a:r>
            <a:endParaRPr sz="8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4"/>
          <p:cNvSpPr txBox="1">
            <a:spLocks noGrp="1"/>
          </p:cNvSpPr>
          <p:nvPr>
            <p:ph type="title"/>
          </p:nvPr>
        </p:nvSpPr>
        <p:spPr>
          <a:xfrm>
            <a:off x="496670" y="785469"/>
            <a:ext cx="7680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3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ТАБЛИЦА 4 НА 4 (4 ПЕРИОДА, 4 СТАДИИ,  КРИЗИСЫ)</a:t>
            </a:r>
            <a:br>
              <a:rPr lang="ru-RU" sz="3200">
                <a:highlight>
                  <a:srgbClr val="E9EBF5"/>
                </a:highlight>
              </a:rPr>
            </a:br>
            <a:endParaRPr sz="3200"/>
          </a:p>
        </p:txBody>
      </p:sp>
      <p:graphicFrame>
        <p:nvGraphicFramePr>
          <p:cNvPr id="514" name="Google Shape;514;p44"/>
          <p:cNvGraphicFramePr/>
          <p:nvPr/>
        </p:nvGraphicFramePr>
        <p:xfrm>
          <a:off x="496675" y="2226469"/>
          <a:ext cx="8300275" cy="3397900"/>
        </p:xfrm>
        <a:graphic>
          <a:graphicData uri="http://schemas.openxmlformats.org/drawingml/2006/table">
            <a:tbl>
              <a:tblPr firstRow="1" bandRow="1">
                <a:noFill/>
                <a:tableStyleId>{6A41CE1B-A0BE-4665-9A14-0C458DA09605}</a:tableStyleId>
              </a:tblPr>
              <a:tblGrid>
                <a:gridCol w="1688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6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3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6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01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Возраст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Кризис личный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Кризис профессиональный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Возраст психологический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Возраст профессиональный</a:t>
                      </a: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1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Стадия 1 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допрофессионализм 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Не хочу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A2C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Нет информации о деятельности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A2C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Где реализоваться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7CE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Прелесть неофита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7CE1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0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Стадия 2 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специалист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Не могу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A2C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Нет конкретного опыта 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A2C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Есть ли удовлетворение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7CE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Грусть перспективности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7CE1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0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Стадия 3 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мастер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Не умею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8BD6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Выбор ниши в деятельности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8BD6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Есть ли признание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9FC7C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Груз ответственности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9FC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1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Стадия 4 </a:t>
                      </a:r>
                      <a:endParaRPr sz="1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после профессионализм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Не надо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8BD6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Переход в другую деятельность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8BD6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Есть ли наследие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9FC7C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/>
                        <a:t>Груз опыта</a:t>
                      </a:r>
                      <a:endParaRPr sz="1200"/>
                    </a:p>
                  </a:txBody>
                  <a:tcPr marL="68575" marR="68575" marT="34300" marB="34300">
                    <a:solidFill>
                      <a:srgbClr val="9FC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15" name="Google Shape;515;p44"/>
          <p:cNvSpPr txBox="1"/>
          <p:nvPr/>
        </p:nvSpPr>
        <p:spPr>
          <a:xfrm>
            <a:off x="496669" y="5937850"/>
            <a:ext cx="1827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Составлено: Жильцов В.А. </a:t>
            </a:r>
            <a:endParaRPr sz="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5"/>
          <p:cNvSpPr txBox="1">
            <a:spLocks noGrp="1"/>
          </p:cNvSpPr>
          <p:nvPr>
            <p:ph type="title"/>
          </p:nvPr>
        </p:nvSpPr>
        <p:spPr>
          <a:xfrm>
            <a:off x="714375" y="81676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05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О РОЛИ УЧИТЕЛЯ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521" name="Google Shape;521;p45"/>
          <p:cNvSpPr txBox="1">
            <a:spLocks noGrp="1"/>
          </p:cNvSpPr>
          <p:nvPr>
            <p:ph type="body" idx="1"/>
          </p:nvPr>
        </p:nvSpPr>
        <p:spPr>
          <a:xfrm>
            <a:off x="714378" y="1674515"/>
            <a:ext cx="8191800" cy="45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45% - сообщили, что у них был учитель, который повлиял на их взгляды и убеждения,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10% -считает школьного педагога своим наставником.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17% - аналогичную роль выполняет преподаватель вуза.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r>
              <a:rPr lang="ru-RU" b="1">
                <a:solidFill>
                  <a:schemeClr val="dk2"/>
                </a:solidFill>
              </a:rPr>
              <a:t>В масштабном исследовании приняли участие свыше 350 тысяч человек. Опрос проводила президентская платформа «Россия — страна возможностей» совместно с Министерством науки и высшего образования РФ, Министерством просвещения России и Институтом развития профессионального образования в 2023 г.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endParaRPr sz="1200" b="1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В опросе приняли участие представители всех федеральных округов России, в том числе 15 тысяч человек из новых регионов.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45% участников исследования – студенты в возрасте до 18 лет,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 53% – респонденты 18–25 лет,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остальные опрошенные – 25 лет и старше.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r>
              <a:rPr lang="ru-RU" sz="800" i="1"/>
              <a:t>Опрос проходил с 12 по 23 января 2023 года в онлайн-формате, в нем приняли участие свыше 350 000 респондентов.</a:t>
            </a:r>
            <a:endParaRPr sz="800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endParaRPr sz="800" b="1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050"/>
              <a:buNone/>
            </a:pPr>
            <a:r>
              <a:rPr lang="ru-RU" sz="800"/>
              <a:t>Источник: rsv.ru  </a:t>
            </a:r>
            <a:endParaRPr sz="8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6"/>
          <p:cNvSpPr txBox="1">
            <a:spLocks noGrp="1"/>
          </p:cNvSpPr>
          <p:nvPr>
            <p:ph type="title" idx="4294967295"/>
          </p:nvPr>
        </p:nvSpPr>
        <p:spPr>
          <a:xfrm>
            <a:off x="325170" y="337794"/>
            <a:ext cx="7680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ШКОЛА: 7 ОБЯЗАТЕЛЬНЫХ НАПРАВЛЕНИЯ ПРОФОРИЕНТАЦИИ ДЛЯ ПЕДАГОГА –НАВИГАТОРА</a:t>
            </a:r>
            <a:br>
              <a:rPr lang="ru-RU" sz="3200"/>
            </a:br>
            <a:r>
              <a:rPr lang="ru-RU" sz="800" u="sng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https://edu.gov.ru/career_guidance</a:t>
            </a:r>
            <a:r>
              <a:rPr lang="ru-RU" sz="800">
                <a:solidFill>
                  <a:schemeClr val="dk2"/>
                </a:solidFill>
              </a:rPr>
              <a:t> 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527" name="Google Shape;527;p46"/>
          <p:cNvSpPr/>
          <p:nvPr/>
        </p:nvSpPr>
        <p:spPr>
          <a:xfrm>
            <a:off x="485625" y="2022251"/>
            <a:ext cx="3850500" cy="1089900"/>
          </a:xfrm>
          <a:prstGeom prst="rect">
            <a:avLst/>
          </a:prstGeom>
          <a:solidFill>
            <a:schemeClr val="lt2">
              <a:alpha val="40000"/>
            </a:schemeClr>
          </a:solidFill>
          <a:ln w="9525" cap="flat" cmpd="sng">
            <a:solidFill>
              <a:srgbClr val="1185A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46"/>
          <p:cNvSpPr txBox="1"/>
          <p:nvPr/>
        </p:nvSpPr>
        <p:spPr>
          <a:xfrm>
            <a:off x="485625" y="2022252"/>
            <a:ext cx="3850500" cy="9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050" tIns="209550" rIns="209550" bIns="209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entury Gothic"/>
              <a:buNone/>
            </a:pPr>
            <a:endParaRPr sz="5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9" name="Google Shape;529;p46"/>
          <p:cNvSpPr/>
          <p:nvPr/>
        </p:nvSpPr>
        <p:spPr>
          <a:xfrm>
            <a:off x="4752175" y="2022251"/>
            <a:ext cx="3850500" cy="1089900"/>
          </a:xfrm>
          <a:prstGeom prst="rect">
            <a:avLst/>
          </a:prstGeom>
          <a:solidFill>
            <a:schemeClr val="lt2">
              <a:alpha val="40000"/>
            </a:schemeClr>
          </a:solidFill>
          <a:ln w="9525" cap="flat" cmpd="sng">
            <a:solidFill>
              <a:srgbClr val="1185A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46"/>
          <p:cNvSpPr txBox="1"/>
          <p:nvPr/>
        </p:nvSpPr>
        <p:spPr>
          <a:xfrm>
            <a:off x="4752175" y="2022251"/>
            <a:ext cx="3850500" cy="10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050" tIns="209550" rIns="209550" bIns="209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entury Gothic"/>
              <a:buNone/>
            </a:pPr>
            <a:endParaRPr sz="5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1" name="Google Shape;531;p46"/>
          <p:cNvSpPr/>
          <p:nvPr/>
        </p:nvSpPr>
        <p:spPr>
          <a:xfrm>
            <a:off x="485625" y="3411526"/>
            <a:ext cx="3850500" cy="915900"/>
          </a:xfrm>
          <a:prstGeom prst="rect">
            <a:avLst/>
          </a:prstGeom>
          <a:solidFill>
            <a:schemeClr val="lt2">
              <a:alpha val="40000"/>
            </a:schemeClr>
          </a:solidFill>
          <a:ln w="9525" cap="flat" cmpd="sng">
            <a:solidFill>
              <a:srgbClr val="1185A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6"/>
          <p:cNvSpPr txBox="1"/>
          <p:nvPr/>
        </p:nvSpPr>
        <p:spPr>
          <a:xfrm>
            <a:off x="199875" y="3369726"/>
            <a:ext cx="3850500" cy="9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050" tIns="209550" rIns="209550" bIns="209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entury Gothic"/>
              <a:buNone/>
            </a:pPr>
            <a:endParaRPr sz="5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3" name="Google Shape;533;p46"/>
          <p:cNvSpPr/>
          <p:nvPr/>
        </p:nvSpPr>
        <p:spPr>
          <a:xfrm>
            <a:off x="4752175" y="3411526"/>
            <a:ext cx="3850500" cy="915900"/>
          </a:xfrm>
          <a:prstGeom prst="rect">
            <a:avLst/>
          </a:prstGeom>
          <a:solidFill>
            <a:schemeClr val="lt2">
              <a:alpha val="40000"/>
            </a:schemeClr>
          </a:solidFill>
          <a:ln w="9525" cap="flat" cmpd="sng">
            <a:solidFill>
              <a:srgbClr val="1185A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6"/>
          <p:cNvSpPr txBox="1"/>
          <p:nvPr/>
        </p:nvSpPr>
        <p:spPr>
          <a:xfrm>
            <a:off x="4752175" y="3411526"/>
            <a:ext cx="38505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050" tIns="209550" rIns="209550" bIns="209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entury Gothic"/>
              <a:buNone/>
            </a:pPr>
            <a:endParaRPr sz="5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5" name="Google Shape;535;p46"/>
          <p:cNvSpPr/>
          <p:nvPr/>
        </p:nvSpPr>
        <p:spPr>
          <a:xfrm>
            <a:off x="485625" y="4772001"/>
            <a:ext cx="3850500" cy="915900"/>
          </a:xfrm>
          <a:prstGeom prst="rect">
            <a:avLst/>
          </a:prstGeom>
          <a:solidFill>
            <a:schemeClr val="lt2">
              <a:alpha val="40000"/>
            </a:schemeClr>
          </a:solidFill>
          <a:ln w="9525" cap="flat" cmpd="sng">
            <a:solidFill>
              <a:srgbClr val="1185A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46"/>
          <p:cNvSpPr/>
          <p:nvPr/>
        </p:nvSpPr>
        <p:spPr>
          <a:xfrm>
            <a:off x="4752175" y="4772001"/>
            <a:ext cx="3850500" cy="937500"/>
          </a:xfrm>
          <a:prstGeom prst="rect">
            <a:avLst/>
          </a:prstGeom>
          <a:solidFill>
            <a:schemeClr val="lt2">
              <a:alpha val="40000"/>
            </a:schemeClr>
          </a:solidFill>
          <a:ln w="9525" cap="flat" cmpd="sng">
            <a:solidFill>
              <a:srgbClr val="1185A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46"/>
          <p:cNvSpPr txBox="1"/>
          <p:nvPr/>
        </p:nvSpPr>
        <p:spPr>
          <a:xfrm>
            <a:off x="625125" y="2335163"/>
            <a:ext cx="3499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 Профильные предпрофессиональные классы (определяется в субъекте РФ)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8" name="Google Shape;538;p46"/>
          <p:cNvSpPr txBox="1"/>
          <p:nvPr/>
        </p:nvSpPr>
        <p:spPr>
          <a:xfrm>
            <a:off x="5505450" y="22764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Урочная деятельность (банк материалов по темам)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9" name="Google Shape;539;p46"/>
          <p:cNvSpPr txBox="1"/>
          <p:nvPr/>
        </p:nvSpPr>
        <p:spPr>
          <a:xfrm>
            <a:off x="1545525" y="3428025"/>
            <a:ext cx="27906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Внеурочная деятельность (ИСРО РАН ,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Фонд гуманитарных проектов)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0" name="Google Shape;540;p46"/>
          <p:cNvSpPr txBox="1"/>
          <p:nvPr/>
        </p:nvSpPr>
        <p:spPr>
          <a:xfrm>
            <a:off x="5391150" y="3550613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 Воспитательная работа (институт воспитания)</a:t>
            </a:r>
            <a:endParaRPr/>
          </a:p>
        </p:txBody>
      </p:sp>
      <p:sp>
        <p:nvSpPr>
          <p:cNvPr id="541" name="Google Shape;541;p46"/>
          <p:cNvSpPr txBox="1"/>
          <p:nvPr/>
        </p:nvSpPr>
        <p:spPr>
          <a:xfrm>
            <a:off x="1333500" y="49302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5. Дополнительное образование (учреждение доп.образования)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2" name="Google Shape;542;p46"/>
          <p:cNvSpPr txBox="1"/>
          <p:nvPr/>
        </p:nvSpPr>
        <p:spPr>
          <a:xfrm>
            <a:off x="5391150" y="50561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6. Профобучение (по типу УПК)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43" name="Google Shape;543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91126" y="2145362"/>
            <a:ext cx="859325" cy="83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4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6572" y="2807339"/>
            <a:ext cx="706925" cy="706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80363" y="3637623"/>
            <a:ext cx="706925" cy="746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95274" y="3367500"/>
            <a:ext cx="816850" cy="83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4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80363" y="4917351"/>
            <a:ext cx="799361" cy="70695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46"/>
          <p:cNvSpPr/>
          <p:nvPr/>
        </p:nvSpPr>
        <p:spPr>
          <a:xfrm>
            <a:off x="2646750" y="5800825"/>
            <a:ext cx="3850500" cy="707100"/>
          </a:xfrm>
          <a:prstGeom prst="rect">
            <a:avLst/>
          </a:prstGeom>
          <a:solidFill>
            <a:schemeClr val="lt2">
              <a:alpha val="40000"/>
            </a:schemeClr>
          </a:solidFill>
          <a:ln w="9525" cap="flat" cmpd="sng">
            <a:solidFill>
              <a:srgbClr val="1185A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46"/>
          <p:cNvSpPr txBox="1"/>
          <p:nvPr/>
        </p:nvSpPr>
        <p:spPr>
          <a:xfrm>
            <a:off x="2933700" y="5925775"/>
            <a:ext cx="3000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7. Взаимодействие (2 родительских собрания в год)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4" name="Google Shape;554;p47"/>
          <p:cNvGrpSpPr/>
          <p:nvPr/>
        </p:nvGrpSpPr>
        <p:grpSpPr>
          <a:xfrm>
            <a:off x="231617" y="519662"/>
            <a:ext cx="8912004" cy="6128695"/>
            <a:chOff x="3272456" y="985380"/>
            <a:chExt cx="8195700" cy="5636100"/>
          </a:xfrm>
        </p:grpSpPr>
        <p:sp>
          <p:nvSpPr>
            <p:cNvPr id="555" name="Google Shape;555;p47"/>
            <p:cNvSpPr/>
            <p:nvPr/>
          </p:nvSpPr>
          <p:spPr>
            <a:xfrm>
              <a:off x="3272456" y="985380"/>
              <a:ext cx="8195700" cy="563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algn="ctr" rotWithShape="0">
                <a:srgbClr val="000000">
                  <a:alpha val="6588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6" name="Google Shape;556;p47"/>
            <p:cNvSpPr/>
            <p:nvPr/>
          </p:nvSpPr>
          <p:spPr>
            <a:xfrm>
              <a:off x="3396114" y="1202490"/>
              <a:ext cx="7948500" cy="5303400"/>
            </a:xfrm>
            <a:prstGeom prst="rect">
              <a:avLst/>
            </a:prstGeom>
            <a:solidFill>
              <a:srgbClr val="FFFFFF"/>
            </a:solidFill>
            <a:ln w="9525" cap="sq" cmpd="sng">
              <a:solidFill>
                <a:srgbClr val="3F3F3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57" name="Google Shape;557;p47"/>
          <p:cNvSpPr txBox="1">
            <a:spLocks noGrp="1"/>
          </p:cNvSpPr>
          <p:nvPr>
            <p:ph type="ctrTitle"/>
          </p:nvPr>
        </p:nvSpPr>
        <p:spPr>
          <a:xfrm>
            <a:off x="484740" y="1010244"/>
            <a:ext cx="5744700" cy="31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345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СОВРЕМЕННЫЙ ТРЕКИНГ ИНДИВИДУАЛЬНОГО ПРОФОРИЕНТИРОВАНИЯ ШКОЛЬНИКОВ В ОБРАЗОВАТЕЛЬНОЙ СРЕДЕ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558" name="Google Shape;558;p47"/>
          <p:cNvSpPr txBox="1">
            <a:spLocks noGrp="1"/>
          </p:cNvSpPr>
          <p:nvPr>
            <p:ph type="subTitle" idx="1"/>
          </p:nvPr>
        </p:nvSpPr>
        <p:spPr>
          <a:xfrm>
            <a:off x="622929" y="3834025"/>
            <a:ext cx="3272700" cy="11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200"/>
              <a:t>Результаты анкетирования. </a:t>
            </a:r>
            <a:br>
              <a:rPr lang="ru-RU" sz="1200"/>
            </a:br>
            <a:r>
              <a:rPr lang="ru-RU" sz="1200"/>
              <a:t>Педсовет 20 февраля 2024</a:t>
            </a:r>
            <a:endParaRPr sz="1200"/>
          </a:p>
        </p:txBody>
      </p:sp>
      <p:pic>
        <p:nvPicPr>
          <p:cNvPr id="559" name="Google Shape;559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29450" y="1714500"/>
            <a:ext cx="2645950" cy="3506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8"/>
          <p:cNvSpPr/>
          <p:nvPr/>
        </p:nvSpPr>
        <p:spPr>
          <a:xfrm>
            <a:off x="5026301" y="88675"/>
            <a:ext cx="39462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5" name="Google Shape;565;p48"/>
          <p:cNvSpPr/>
          <p:nvPr/>
        </p:nvSpPr>
        <p:spPr>
          <a:xfrm>
            <a:off x="5311001" y="643475"/>
            <a:ext cx="3661500" cy="5571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66" name="Google Shape;566;p48" descr="Руки — это кистей и взаимосвязи, чтобы сформировать круг"/>
          <p:cNvPicPr preferRelativeResize="0"/>
          <p:nvPr/>
        </p:nvPicPr>
        <p:blipFill rotWithShape="1">
          <a:blip r:embed="rId3">
            <a:alphaModFix/>
          </a:blip>
          <a:srcRect l="4759" r="1123" b="-1"/>
          <a:stretch/>
        </p:blipFill>
        <p:spPr>
          <a:xfrm>
            <a:off x="195300" y="1812470"/>
            <a:ext cx="4831002" cy="3426280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48"/>
          <p:cNvSpPr txBox="1"/>
          <p:nvPr/>
        </p:nvSpPr>
        <p:spPr>
          <a:xfrm>
            <a:off x="5427101" y="1762125"/>
            <a:ext cx="3545400" cy="44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ОПРОС</a:t>
            </a:r>
            <a:endParaRPr sz="32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УЧАСТНИКОВ ПЕДСОВЕТА:</a:t>
            </a:r>
            <a:endParaRPr sz="3200">
              <a:solidFill>
                <a:schemeClr val="dk1"/>
              </a:solidFill>
            </a:endParaRPr>
          </a:p>
          <a:p>
            <a:pPr marL="0" marR="0" lvl="0" indent="19050" algn="l" rtl="0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Char char="•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Администрация школы (4 человека);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19050" algn="l" rtl="0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Char char="•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Педагоги (67 человека)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19050" algn="l" rtl="0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Char char="•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Эксперты (2 человека)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19050" algn="l" rtl="0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Char char="•"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Партнеры (3 человека)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95250" algn="l" rtl="0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 анкетировании приняли участие 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56 человек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8" name="Google Shape;568;p48"/>
          <p:cNvSpPr txBox="1"/>
          <p:nvPr/>
        </p:nvSpPr>
        <p:spPr>
          <a:xfrm>
            <a:off x="5427100" y="735675"/>
            <a:ext cx="3440700" cy="5357700"/>
          </a:xfrm>
          <a:prstGeom prst="rect">
            <a:avLst/>
          </a:prstGeom>
          <a:noFill/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74320" lvl="0" indent="-27432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highlight>
                <a:schemeClr val="dk1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9"/>
          <p:cNvSpPr/>
          <p:nvPr/>
        </p:nvSpPr>
        <p:spPr>
          <a:xfrm>
            <a:off x="226597" y="237744"/>
            <a:ext cx="8792100" cy="6382500"/>
          </a:xfrm>
          <a:prstGeom prst="rect">
            <a:avLst/>
          </a:prstGeom>
          <a:solidFill>
            <a:srgbClr val="E3DE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74" name="Google Shape;574;p49" descr="Диаграмма ответов в Формах. Вопрос: Информация по итогам тестирования по профориентации несет информацию для:. Количество ответов: 56 ответов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2025" y="1440250"/>
            <a:ext cx="8322874" cy="409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50"/>
          <p:cNvSpPr/>
          <p:nvPr/>
        </p:nvSpPr>
        <p:spPr>
          <a:xfrm>
            <a:off x="-485268" y="152400"/>
            <a:ext cx="3018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0" name="Google Shape;580;p50"/>
          <p:cNvSpPr/>
          <p:nvPr/>
        </p:nvSpPr>
        <p:spPr>
          <a:xfrm>
            <a:off x="-485268" y="175125"/>
            <a:ext cx="3018900" cy="6858000"/>
          </a:xfrm>
          <a:prstGeom prst="rect">
            <a:avLst/>
          </a:prstGeom>
          <a:blipFill rotWithShape="1">
            <a:blip r:embed="rId3">
              <a:alphaModFix amt="15000"/>
            </a:blip>
            <a:tile tx="-44450" ty="38100" sx="84997" sy="84997" flip="none" algn="tl"/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1" name="Google Shape;581;p50" descr="Изображение выглядит как текст, Шрифт,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2025" y="600075"/>
            <a:ext cx="7543749" cy="565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51"/>
          <p:cNvSpPr/>
          <p:nvPr/>
        </p:nvSpPr>
        <p:spPr>
          <a:xfrm>
            <a:off x="6125100" y="0"/>
            <a:ext cx="3018900" cy="6858000"/>
          </a:xfrm>
          <a:prstGeom prst="rect">
            <a:avLst/>
          </a:prstGeom>
          <a:gradFill>
            <a:gsLst>
              <a:gs pos="0">
                <a:srgbClr val="3E9BC1"/>
              </a:gs>
              <a:gs pos="77000">
                <a:srgbClr val="0086B0"/>
              </a:gs>
              <a:gs pos="100000">
                <a:srgbClr val="007DA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7" name="Google Shape;587;p51"/>
          <p:cNvSpPr/>
          <p:nvPr/>
        </p:nvSpPr>
        <p:spPr>
          <a:xfrm>
            <a:off x="6125157" y="0"/>
            <a:ext cx="3018900" cy="6858000"/>
          </a:xfrm>
          <a:prstGeom prst="rect">
            <a:avLst/>
          </a:prstGeom>
          <a:blipFill rotWithShape="1">
            <a:blip r:embed="rId3">
              <a:alphaModFix amt="15000"/>
            </a:blip>
            <a:tile tx="-44450" ty="38100" sx="84997" sy="84997" flip="none" algn="tl"/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8" name="Google Shape;588;p51" descr="Диаграмма ответов в Формах. Вопрос: Диагностика по профориентации детей нужна для:. Количество ответов: 56 ответов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9925" y="1597825"/>
            <a:ext cx="8440227" cy="401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52"/>
          <p:cNvSpPr/>
          <p:nvPr/>
        </p:nvSpPr>
        <p:spPr>
          <a:xfrm>
            <a:off x="6048882" y="152400"/>
            <a:ext cx="3018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4" name="Google Shape;594;p52"/>
          <p:cNvSpPr/>
          <p:nvPr/>
        </p:nvSpPr>
        <p:spPr>
          <a:xfrm>
            <a:off x="6048882" y="175125"/>
            <a:ext cx="3018900" cy="6858000"/>
          </a:xfrm>
          <a:prstGeom prst="rect">
            <a:avLst/>
          </a:prstGeom>
          <a:blipFill rotWithShape="1">
            <a:blip r:embed="rId3">
              <a:alphaModFix amt="15000"/>
            </a:blip>
            <a:tile tx="-44450" ty="38100" sx="84997" sy="84997" flip="none" algn="tl"/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95" name="Google Shape;595;p52" descr="Диаграмма ответов в Формах. Вопрос: Как использовать результаты тестирования детей?. Количество ответов: 56 ответов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2600" y="1711452"/>
            <a:ext cx="8178800" cy="3435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7"/>
          <p:cNvSpPr txBox="1">
            <a:spLocks noGrp="1"/>
          </p:cNvSpPr>
          <p:nvPr>
            <p:ph type="body" idx="1"/>
          </p:nvPr>
        </p:nvSpPr>
        <p:spPr>
          <a:xfrm>
            <a:off x="315300" y="5622350"/>
            <a:ext cx="86415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ru-RU" sz="800" b="1">
                <a:solidFill>
                  <a:schemeClr val="dk2"/>
                </a:solidFill>
              </a:rPr>
              <a:t>6. О привлечении иностранцев</a:t>
            </a:r>
            <a:endParaRPr sz="8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ru-RU" sz="800">
                <a:solidFill>
                  <a:srgbClr val="222222"/>
                </a:solidFill>
              </a:rPr>
              <a:t>Путин предложил создать удобные условия для иностранных студентов. По его мнению, для них нужно упростить процедуру получения гражданства.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ru-RU" sz="800">
                <a:solidFill>
                  <a:srgbClr val="222222"/>
                </a:solidFill>
              </a:rPr>
              <a:t>«Нужно создать условия, чтобы лучшие иностранные выпускники наших вузов оставались работать в России. Это в полной мере касается зарубежных учёных и квалифицированных специалистов. Считаю, что надо серьёзно усовершенствовать и процедуру предоставления гражданства России. Фокус внимания должен быть на тех, кто нужен стране: на молодых, здоровых, хорошо образованных людях. Для них нужно создать упрощённую систему получения гражданства в России».</a:t>
            </a:r>
            <a:endParaRPr sz="800"/>
          </a:p>
        </p:txBody>
      </p:sp>
      <p:pic>
        <p:nvPicPr>
          <p:cNvPr id="149" name="Google Shape;149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3425" y="509325"/>
            <a:ext cx="2413999" cy="1810482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7"/>
          <p:cNvSpPr txBox="1"/>
          <p:nvPr/>
        </p:nvSpPr>
        <p:spPr>
          <a:xfrm>
            <a:off x="2857425" y="371375"/>
            <a:ext cx="62274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 тезисов из послания </a:t>
            </a:r>
            <a:r>
              <a:rPr lang="ru-RU" sz="1800" b="1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 Федеральному собранию </a:t>
            </a:r>
            <a:r>
              <a:rPr lang="ru-RU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Владимира Путина - о детях и школе.</a:t>
            </a:r>
            <a:endParaRPr sz="1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25" i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«Наши дети мечтают о России, устремлённой в будущее»  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25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Новости от 01.03.2018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1" name="Google Shape;151;p17"/>
          <p:cNvSpPr txBox="1"/>
          <p:nvPr/>
        </p:nvSpPr>
        <p:spPr>
          <a:xfrm>
            <a:off x="2857425" y="1143250"/>
            <a:ext cx="6099300" cy="15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 О детских садах и яслях</a:t>
            </a:r>
            <a:endParaRPr sz="8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По мнению Путина, проблема с детскими садами сейчас «в целом решена», но нужно обратить внимание на ясли. Он пообещал выделить на создание новых мест в яслях около 50 миллиардов рублей. А на охрану материнства и детства в ближайшие шесть лет власти направят не меньше 3,4 триллиона рублей.</a:t>
            </a:r>
            <a:endParaRPr sz="104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«Несмотря на ряд сохраняющихся вопросов, в целом решена проблема с детскими садами. Сейчас нужно обеспечить все семьи, которые нуждаются, местами в яслях. Тем самым дать возможность молодым мамам продолжить образование или как можно быстрее, если кто-то хочет, выйти на работу, не теряя квалификацию. За три года должно быть создано более 270 тысяч мест в яслях. Для решения этой задачи окажем финансовую поддержку регионам в объёме порядка 50 миллиардов рублей из федерального бюджета».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2" name="Google Shape;152;p17"/>
          <p:cNvSpPr txBox="1"/>
          <p:nvPr/>
        </p:nvSpPr>
        <p:spPr>
          <a:xfrm>
            <a:off x="315300" y="2374725"/>
            <a:ext cx="8513400" cy="8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О мечтах детей и будущем страны</a:t>
            </a:r>
            <a:endParaRPr sz="8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Президент сказал, что школа формирует будущее России. А дети в сочинениях часто </a:t>
            </a:r>
            <a:r>
              <a:rPr lang="ru-RU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пишут о своих мечтах</a:t>
            </a:r>
            <a:r>
              <a:rPr lang="ru-RU" sz="800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связанных с развитием страны. Поэтому школа должна отвечать на вызовы времени — «тогда и страна будет готова на них ответить».</a:t>
            </a:r>
            <a:endParaRPr sz="104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«Наши дети мечтают о России, устремлённой в будущее. В школьных сочинениях на эту тему много искренних, я бы сказал, проникновенных слов. Смелые мечты всегда работают на большую цель, и мы должны раскрыть талант, который есть у каждого ребёнка, помочь ему реализовать свои устремления. В классах формируется будущее России. Школа должна отвечать на вызовы времени, тогда и страна будет готова на них ответить».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3" name="Google Shape;153;p17"/>
          <p:cNvSpPr txBox="1"/>
          <p:nvPr/>
        </p:nvSpPr>
        <p:spPr>
          <a:xfrm>
            <a:off x="315300" y="3220050"/>
            <a:ext cx="8513400" cy="8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О том, чему должна учить школа</a:t>
            </a:r>
            <a:endParaRPr sz="8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Путин заявил, что нужно уже с ранних лет прививать школьникам готовность к изменениям, к творческому поиску, учить работе в команде и навыкам жизни в цифровую эпоху.</a:t>
            </a:r>
            <a:endParaRPr sz="104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«Международные эксперты признают, что наша начальная школа уже одна из самых сильных в мире. Мы продолжим и активную работу по развитию нашего общего образования, причём на всех уровнях. При этом подчеркну: современное, качественное образование должно быть доступно для каждого ребёнка. Равные образовательные возможности — мощный ресурс для развития страны и обеспечения социальной справедливости».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4" name="Google Shape;154;p17"/>
          <p:cNvSpPr txBox="1"/>
          <p:nvPr/>
        </p:nvSpPr>
        <p:spPr>
          <a:xfrm>
            <a:off x="315300" y="4106838"/>
            <a:ext cx="85134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 О новой системе профориентации</a:t>
            </a:r>
            <a:endParaRPr sz="8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Президент сказал, что в России надо выстроить систему профориентации. Помогать в этом будут университеты, научные коллективы и успешные компании.</a:t>
            </a:r>
            <a:endParaRPr sz="104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«Предлагаю с нового учебного года запустить проект ранней профориентации школьников „Билет в будущее“. Он позволит ребятам попробовать себя в деле, в будущей профессии в ведущих компаниях страны. Уже в этом году выделяем на эту инициативу миллиард рублей».</a:t>
            </a:r>
            <a:endParaRPr sz="104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315300" y="4700250"/>
            <a:ext cx="8641500" cy="8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5. Об успехах молодёжи</a:t>
            </a:r>
            <a:endParaRPr sz="8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По словам Путина, российская молодёжь уже доказывает своё лидерство и в науке, и в других сферах. В пример он привёл успехи школьников и студентов на олимпиадах.</a:t>
            </a:r>
            <a:endParaRPr sz="104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sz="800">
                <a:solidFill>
                  <a:srgbClr val="22222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«В прошлом году на международных олимпиадах школьники завоевали 38 медалей. Наши команды с триумфом выиграли олимпиады по естественно-научным дисциплинам и робототехнике, одержали победу на чемпионате мира по профессиональному мастерству, а наши студенты уже в двенадцатый раз стали сильнейшими по программированию».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Google Shape;600;p53" descr="Диаграмма ответов в Формах. Вопрос: Обучение применению результатов тестирования в своей профессиональной деятельности надо проводить:. Количество ответов: 56 ответов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2600" y="1578547"/>
            <a:ext cx="8178800" cy="3700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4"/>
          <p:cNvSpPr txBox="1">
            <a:spLocks noGrp="1"/>
          </p:cNvSpPr>
          <p:nvPr>
            <p:ph type="title"/>
          </p:nvPr>
        </p:nvSpPr>
        <p:spPr>
          <a:xfrm>
            <a:off x="441896" y="136480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D5672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ЛИТЕРАТУРА К ИЗУЧЕНИЮ: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606" name="Google Shape;606;p5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41911" y="2591453"/>
            <a:ext cx="2586600" cy="221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5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66488" y="2598200"/>
            <a:ext cx="2768055" cy="221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5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254211" y="2598196"/>
            <a:ext cx="2586600" cy="2212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5"/>
          <p:cNvSpPr/>
          <p:nvPr/>
        </p:nvSpPr>
        <p:spPr>
          <a:xfrm>
            <a:off x="990600" y="985375"/>
            <a:ext cx="7258200" cy="5636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4" name="Google Shape;614;p55"/>
          <p:cNvSpPr/>
          <p:nvPr/>
        </p:nvSpPr>
        <p:spPr>
          <a:xfrm>
            <a:off x="1100113" y="1202485"/>
            <a:ext cx="7039200" cy="5303400"/>
          </a:xfrm>
          <a:prstGeom prst="rect">
            <a:avLst/>
          </a:prstGeom>
          <a:solidFill>
            <a:srgbClr val="FFFFFF"/>
          </a:solidFill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15" name="Google Shape;615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5600" y="1357300"/>
            <a:ext cx="6748249" cy="499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56"/>
          <p:cNvSpPr/>
          <p:nvPr/>
        </p:nvSpPr>
        <p:spPr>
          <a:xfrm>
            <a:off x="812675" y="662800"/>
            <a:ext cx="7769400" cy="603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21" name="Google Shape;621;p56"/>
          <p:cNvSpPr/>
          <p:nvPr/>
        </p:nvSpPr>
        <p:spPr>
          <a:xfrm>
            <a:off x="929898" y="895195"/>
            <a:ext cx="7534800" cy="5676600"/>
          </a:xfrm>
          <a:prstGeom prst="rect">
            <a:avLst/>
          </a:prstGeom>
          <a:solidFill>
            <a:srgbClr val="FFFFFF"/>
          </a:solidFill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22" name="Google Shape;622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31863" y="1135040"/>
            <a:ext cx="6480286" cy="5087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04875" y="1163825"/>
            <a:ext cx="4334250" cy="25223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8"/>
          <p:cNvSpPr/>
          <p:nvPr/>
        </p:nvSpPr>
        <p:spPr>
          <a:xfrm flipH="1">
            <a:off x="437300" y="3831425"/>
            <a:ext cx="2124600" cy="2453400"/>
          </a:xfrm>
          <a:prstGeom prst="round1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3100200" y="252750"/>
            <a:ext cx="2943600" cy="10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82AB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ВЫ ИЗУЧИЛИ</a:t>
            </a:r>
            <a:endParaRPr sz="3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3" name="Google Shape;163;p18"/>
          <p:cNvSpPr txBox="1"/>
          <p:nvPr/>
        </p:nvSpPr>
        <p:spPr>
          <a:xfrm>
            <a:off x="568900" y="4001525"/>
            <a:ext cx="1845300" cy="13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Образование формальное и неформальное: перспективы развития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Сущность</a:t>
            </a:r>
            <a:r>
              <a:rPr lang="ru-RU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современной профориентации: взгляд философа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4" name="Google Shape;164;p18"/>
          <p:cNvSpPr/>
          <p:nvPr/>
        </p:nvSpPr>
        <p:spPr>
          <a:xfrm flipH="1">
            <a:off x="2688400" y="3831425"/>
            <a:ext cx="1950900" cy="2453400"/>
          </a:xfrm>
          <a:prstGeom prst="round1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5" name="Google Shape;165;p18"/>
          <p:cNvSpPr txBox="1"/>
          <p:nvPr/>
        </p:nvSpPr>
        <p:spPr>
          <a:xfrm>
            <a:off x="2794000" y="3900300"/>
            <a:ext cx="18453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Образы будущего и мир профессий: вызовы и тренды экономики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Профориентация детей младшего возраста: задачи, особенности и методики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6" name="Google Shape;166;p18"/>
          <p:cNvSpPr/>
          <p:nvPr/>
        </p:nvSpPr>
        <p:spPr>
          <a:xfrm flipH="1">
            <a:off x="4715300" y="3831425"/>
            <a:ext cx="1950900" cy="2453400"/>
          </a:xfrm>
          <a:prstGeom prst="round1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4715300" y="3900300"/>
            <a:ext cx="20238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Профориентационный минимум 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 современной российской школе:  задачи и форматы 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Концепция непрерывного образования в аспекте профессионального самоопределения личности 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8" name="Google Shape;168;p18"/>
          <p:cNvSpPr/>
          <p:nvPr/>
        </p:nvSpPr>
        <p:spPr>
          <a:xfrm flipH="1">
            <a:off x="6742200" y="3831425"/>
            <a:ext cx="1950900" cy="2453400"/>
          </a:xfrm>
          <a:prstGeom prst="round1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9" name="Google Shape;169;p18"/>
          <p:cNvSpPr txBox="1"/>
          <p:nvPr/>
        </p:nvSpPr>
        <p:spPr>
          <a:xfrm>
            <a:off x="6847800" y="3900300"/>
            <a:ext cx="18453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Индивидуальность человека как основание и цель профориентации 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>
            <a:spLocks noGrp="1"/>
          </p:cNvSpPr>
          <p:nvPr>
            <p:ph type="title"/>
          </p:nvPr>
        </p:nvSpPr>
        <p:spPr>
          <a:xfrm>
            <a:off x="2808225" y="370413"/>
            <a:ext cx="48315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82AB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ПОНЯТИЯ ДЛЯ ЛЕКЦИИ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75" name="Google Shape;175;p19"/>
          <p:cNvSpPr txBox="1">
            <a:spLocks noGrp="1"/>
          </p:cNvSpPr>
          <p:nvPr>
            <p:ph type="body" idx="1"/>
          </p:nvPr>
        </p:nvSpPr>
        <p:spPr>
          <a:xfrm>
            <a:off x="502048" y="2197950"/>
            <a:ext cx="8326800" cy="55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endParaRPr sz="800" i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1200" b="1">
                <a:solidFill>
                  <a:schemeClr val="dk2"/>
                </a:solidFill>
              </a:rPr>
              <a:t>Труд (трудовая деятельность)</a:t>
            </a:r>
            <a:r>
              <a:rPr lang="ru-RU" sz="800" b="1"/>
              <a:t> </a:t>
            </a:r>
            <a:r>
              <a:rPr lang="ru-RU" sz="800"/>
              <a:t>— это один из видов человеческой деятельности, с помощью которого люди создают материальные и духовные ценности, необходимые им самим или обществу в целом. </a:t>
            </a:r>
            <a:endParaRPr sz="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1200" b="1">
                <a:solidFill>
                  <a:schemeClr val="dk2"/>
                </a:solidFill>
              </a:rPr>
              <a:t>Труд</a:t>
            </a:r>
            <a:r>
              <a:rPr lang="ru-RU" sz="800"/>
              <a:t> — целенаправленная деятельность человека по созданию материальных и духовных благ, которые удовлетворяют как индивидуальные, так и общественные потребности. 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1200" b="1">
                <a:solidFill>
                  <a:schemeClr val="dk2"/>
                </a:solidFill>
              </a:rPr>
              <a:t>В экономике разделяется на производственный (производство продуктов) и непроизводственный труд (оказание услуг)</a:t>
            </a:r>
            <a:endParaRPr sz="8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1200" b="1">
                <a:solidFill>
                  <a:schemeClr val="dk2"/>
                </a:solidFill>
              </a:rPr>
              <a:t>Специальность </a:t>
            </a:r>
            <a:r>
              <a:rPr lang="ru-RU" sz="800"/>
              <a:t>— это вид занятий в рамках одной профессии, более узкая классификация профессиональной деятельности, требующая конкретных знаний, умений, навыков, приобретенных в результате образования и обеспечивающих постановку и решение более узких профессиональных задач.</a:t>
            </a:r>
            <a:endParaRPr sz="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1200" b="1">
                <a:solidFill>
                  <a:schemeClr val="dk2"/>
                </a:solidFill>
              </a:rPr>
              <a:t>Квалификация работника</a:t>
            </a:r>
            <a:r>
              <a:rPr lang="ru-RU" sz="800"/>
              <a:t>— это уровень профессиональной подготовленности, зависящий от объема имеющихся у него знаний, умений, опыта и навыков, необходимых для выполнения определенной работы с наибольшей эффективностью и качеством.</a:t>
            </a:r>
            <a:endParaRPr sz="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1200" b="1">
                <a:solidFill>
                  <a:schemeClr val="dk2"/>
                </a:solidFill>
              </a:rPr>
              <a:t>Должность (позиция) </a:t>
            </a:r>
            <a:r>
              <a:rPr lang="ru-RU" sz="800"/>
              <a:t>— это установленный комплекс обязанностей и соответствующих им прав, определяющий место и роль работника в той или иной организации.</a:t>
            </a:r>
            <a:endParaRPr sz="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1200" b="1">
                <a:solidFill>
                  <a:schemeClr val="dk2"/>
                </a:solidFill>
              </a:rPr>
              <a:t>Компетенции</a:t>
            </a:r>
            <a:r>
              <a:rPr lang="ru-RU" sz="800">
                <a:solidFill>
                  <a:srgbClr val="000000"/>
                </a:solidFill>
              </a:rPr>
              <a:t> — это набор знаний, навыков и личного опыта, необходимый для эффективного выполнения определённой деятельности. Т.е. - это набор профессиональных знаний и умение их прим</a:t>
            </a:r>
            <a:r>
              <a:rPr lang="ru-RU" sz="800">
                <a:solidFill>
                  <a:srgbClr val="0D5672"/>
                </a:solidFill>
              </a:rPr>
              <a:t>еня</a:t>
            </a:r>
            <a:r>
              <a:rPr lang="ru-RU" sz="800">
                <a:solidFill>
                  <a:srgbClr val="000000"/>
                </a:solidFill>
              </a:rPr>
              <a:t>ть.</a:t>
            </a:r>
            <a:endParaRPr sz="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1200" b="1">
                <a:solidFill>
                  <a:schemeClr val="dk2"/>
                </a:solidFill>
              </a:rPr>
              <a:t>Профориентация </a:t>
            </a:r>
            <a:r>
              <a:rPr lang="ru-RU" sz="800" b="1"/>
              <a:t>-</a:t>
            </a:r>
            <a:r>
              <a:rPr lang="ru-RU" sz="800"/>
              <a:t>  часть социализации (воздействия социума на индивида) - </a:t>
            </a:r>
            <a:r>
              <a:rPr lang="ru-RU" sz="800">
                <a:solidFill>
                  <a:srgbClr val="333333"/>
                </a:solidFill>
              </a:rPr>
              <a:t>система мероприятий, направленных на подготовку к выбору профессии, на оказание помощи в профессиональном самоопределении и трудоустройстве.</a:t>
            </a:r>
            <a:endParaRPr sz="800">
              <a:solidFill>
                <a:srgbClr val="333333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1200" b="1">
                <a:solidFill>
                  <a:schemeClr val="dk2"/>
                </a:solidFill>
              </a:rPr>
              <a:t>Самоопределение </a:t>
            </a:r>
            <a:r>
              <a:rPr lang="ru-RU" sz="800" b="1"/>
              <a:t>-</a:t>
            </a:r>
            <a:r>
              <a:rPr lang="ru-RU" sz="800"/>
              <a:t> это сознательный самостоятельный выбор человеком жизненного пути и позиций, которых он придерживается в различных ситуациях.</a:t>
            </a:r>
            <a:endParaRPr sz="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1200" b="1">
                <a:solidFill>
                  <a:schemeClr val="dk2"/>
                </a:solidFill>
              </a:rPr>
              <a:t>Профессионально важные качества (ПВК)</a:t>
            </a:r>
            <a:r>
              <a:rPr lang="ru-RU" sz="800" b="1"/>
              <a:t> </a:t>
            </a:r>
            <a:r>
              <a:rPr lang="ru-RU" sz="800"/>
              <a:t>- отдельные динамические черты личности, психические и психомоторные свойства (выражаемые уровнем развития соответствующих психических и психомоторных процессов), а также физические качества, соответствующие требованиям к человеку какой-либо определенной профессии и способствующие успешному овладению этой профессией</a:t>
            </a:r>
            <a:endParaRPr sz="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1200" b="1">
                <a:solidFill>
                  <a:schemeClr val="dk2"/>
                </a:solidFill>
              </a:rPr>
              <a:t>Классификатор ПВК</a:t>
            </a:r>
            <a:r>
              <a:rPr lang="ru-RU" sz="800" b="1"/>
              <a:t> </a:t>
            </a:r>
            <a:r>
              <a:rPr lang="ru-RU" sz="800"/>
              <a:t>важен для практического использования, так как любая деятельность реализуется на базе системы ПВК. </a:t>
            </a:r>
            <a:endParaRPr sz="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75"/>
              <a:buNone/>
            </a:pPr>
            <a:r>
              <a:rPr lang="ru-RU" sz="800"/>
              <a:t>И в каждой деятельности образуют нечто целое – </a:t>
            </a:r>
            <a:r>
              <a:rPr lang="ru-RU" sz="1200" b="1">
                <a:solidFill>
                  <a:schemeClr val="dk2"/>
                </a:solidFill>
              </a:rPr>
              <a:t>систему ПВК (систему компетенций)</a:t>
            </a:r>
            <a:r>
              <a:rPr lang="ru-RU" sz="1200">
                <a:solidFill>
                  <a:schemeClr val="dk2"/>
                </a:solidFill>
              </a:rPr>
              <a:t>.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176" name="Google Shape;17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0300" y="709150"/>
            <a:ext cx="2134375" cy="16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9"/>
          <p:cNvSpPr txBox="1"/>
          <p:nvPr/>
        </p:nvSpPr>
        <p:spPr>
          <a:xfrm>
            <a:off x="2808225" y="1063413"/>
            <a:ext cx="54294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75"/>
              <a:buFont typeface="Arial"/>
              <a:buNone/>
            </a:pPr>
            <a:r>
              <a:rPr lang="ru-RU" sz="1200" b="1" i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Деятельностью</a:t>
            </a:r>
            <a:r>
              <a:rPr lang="ru-RU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можно назвать любую осмысленную активность человека или организации.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Профессиональная деятельность</a:t>
            </a:r>
            <a:r>
              <a:rPr lang="ru-RU" sz="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ru-RU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— любая сложная деятельность, которая предстаёт перед человеком как конституированный способ выполнения чего-либо, имеющий нормативно установленный характер. </a:t>
            </a:r>
            <a:endParaRPr sz="12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75"/>
              <a:buFont typeface="Arial"/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Профессиональная деятельность</a:t>
            </a:r>
            <a:r>
              <a:rPr lang="ru-RU" sz="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–</a:t>
            </a:r>
            <a:r>
              <a:rPr lang="ru-RU" sz="800" i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это являющийся основным источником дохода вид трудовой деятельности человека, владеющего комплексом специальных теоретических знаний и практических навыков, приобретенных в результате специальной подготовки и опыта работы.</a:t>
            </a:r>
            <a:endParaRPr sz="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>
            <a:spLocks noGrp="1"/>
          </p:cNvSpPr>
          <p:nvPr>
            <p:ph type="title"/>
          </p:nvPr>
        </p:nvSpPr>
        <p:spPr>
          <a:xfrm>
            <a:off x="406449" y="39415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82AB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О ПРОФЕССИЯХ: … ИХ МНОГО… </a:t>
            </a:r>
            <a:endParaRPr sz="3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82AB"/>
              </a:buClr>
              <a:buSzPts val="4000"/>
              <a:buFont typeface="Century Gothic"/>
              <a:buNone/>
            </a:pPr>
            <a:r>
              <a:rPr lang="ru-RU" sz="3200">
                <a:solidFill>
                  <a:schemeClr val="dk1"/>
                </a:solidFill>
              </a:rPr>
              <a:t>ОНИ МЕНЯЮТСЯ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83" name="Google Shape;183;p20"/>
          <p:cNvSpPr txBox="1">
            <a:spLocks noGrp="1"/>
          </p:cNvSpPr>
          <p:nvPr>
            <p:ph type="body" idx="1"/>
          </p:nvPr>
        </p:nvSpPr>
        <p:spPr>
          <a:xfrm>
            <a:off x="430707" y="4486864"/>
            <a:ext cx="69402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ru-RU" sz="1200">
                <a:solidFill>
                  <a:srgbClr val="000000"/>
                </a:solidFill>
              </a:rPr>
              <a:t>У 51,5% массовых профессий происходят значительные изменения в их системе профессионально важных качеств (ПВК)</a:t>
            </a:r>
            <a:endParaRPr sz="1200"/>
          </a:p>
        </p:txBody>
      </p:sp>
      <p:pic>
        <p:nvPicPr>
          <p:cNvPr id="184" name="Google Shape;18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63799" y="2845212"/>
            <a:ext cx="2992452" cy="64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0"/>
          <p:cNvSpPr txBox="1"/>
          <p:nvPr/>
        </p:nvSpPr>
        <p:spPr>
          <a:xfrm>
            <a:off x="4019550" y="3823475"/>
            <a:ext cx="4961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На современном рынке труда порядка 65% из 3,5 тысяч названий 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массовых профессий появились только в прошлом веке.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6" name="Google Shape;186;p20"/>
          <p:cNvSpPr txBox="1"/>
          <p:nvPr/>
        </p:nvSpPr>
        <p:spPr>
          <a:xfrm>
            <a:off x="5148447" y="1319288"/>
            <a:ext cx="3607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Профессии «умирают» – профессионалы трансформируются.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7" name="Google Shape;187;p20"/>
          <p:cNvSpPr txBox="1"/>
          <p:nvPr/>
        </p:nvSpPr>
        <p:spPr>
          <a:xfrm>
            <a:off x="406457" y="3591265"/>
            <a:ext cx="8444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 2025 году с рынка труда исчезнет 85 млн должностных позиций и появится 97 млн новых.</a:t>
            </a:r>
            <a:endParaRPr sz="12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8" name="Google Shape;188;p20"/>
          <p:cNvSpPr txBox="1"/>
          <p:nvPr/>
        </p:nvSpPr>
        <p:spPr>
          <a:xfrm>
            <a:off x="406438" y="5012280"/>
            <a:ext cx="29613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Меняли профессию за последние 10 лет, </a:t>
            </a:r>
            <a:endParaRPr sz="12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33% - сменили профессию кардинально, </a:t>
            </a:r>
            <a:endParaRPr sz="12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24% - ушли в смежную специальность</a:t>
            </a:r>
            <a:endParaRPr sz="12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28% - задумываются об этом.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419237" y="1319309"/>
            <a:ext cx="4311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Не стали менять профессию т.к.: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50% -нет навыков или квалификации для смены профессии, 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26% - решили сначала выучиться чему-то новому, 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17% - сослались на страх перемен.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0" name="Google Shape;190;p20"/>
          <p:cNvSpPr txBox="1"/>
          <p:nvPr/>
        </p:nvSpPr>
        <p:spPr>
          <a:xfrm>
            <a:off x="430700" y="2244900"/>
            <a:ext cx="53331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 причинах, по которым меняли профессию или задумывались об этом, 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56% отметили, что им хотелось больше зарабатывать, 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28% назвали причиной стресс и профессиональное выгорание, 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25% - разочарование в профессии 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25% -  усталость от рутины. 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31% - разочаровавшийся в профессии, сменил ее.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1" name="Google Shape;191;p20"/>
          <p:cNvSpPr txBox="1"/>
          <p:nvPr/>
        </p:nvSpPr>
        <p:spPr>
          <a:xfrm>
            <a:off x="430701" y="3823485"/>
            <a:ext cx="2753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 планах сменить профессию в течение ближайших 10 лет заявили - 51%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2" name="Google Shape;192;p20"/>
          <p:cNvSpPr txBox="1"/>
          <p:nvPr/>
        </p:nvSpPr>
        <p:spPr>
          <a:xfrm>
            <a:off x="4019551" y="5012275"/>
            <a:ext cx="49101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Менять профессию можно неограниченное количество раз</a:t>
            </a:r>
            <a:r>
              <a:rPr lang="ru-RU" sz="12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 </a:t>
            </a:r>
            <a:endParaRPr sz="12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Большинство молодежи  убеждены:  работу надо менять не ранее, чем через 3 года, но</a:t>
            </a:r>
            <a:r>
              <a:rPr lang="ru-RU" sz="12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не позже, чем через 5 лет.</a:t>
            </a:r>
            <a:endParaRPr sz="120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4019550" y="6115475"/>
            <a:ext cx="3607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У людей в течение жизни есть/будет в среднем 11 различных карьерных путей</a:t>
            </a:r>
            <a:endParaRPr sz="12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/>
          <p:nvPr/>
        </p:nvSpPr>
        <p:spPr>
          <a:xfrm>
            <a:off x="6048882" y="152400"/>
            <a:ext cx="3018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9" name="Google Shape;199;p21"/>
          <p:cNvSpPr/>
          <p:nvPr/>
        </p:nvSpPr>
        <p:spPr>
          <a:xfrm>
            <a:off x="6048882" y="175125"/>
            <a:ext cx="3018900" cy="6858000"/>
          </a:xfrm>
          <a:prstGeom prst="rect">
            <a:avLst/>
          </a:prstGeom>
          <a:blipFill rotWithShape="1">
            <a:blip r:embed="rId3">
              <a:alphaModFix amt="15000"/>
            </a:blip>
            <a:tile tx="-44450" ty="38100" sx="84997" sy="84997" flip="none" algn="tl"/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0" name="Google Shape;200;p21"/>
          <p:cNvSpPr/>
          <p:nvPr/>
        </p:nvSpPr>
        <p:spPr>
          <a:xfrm>
            <a:off x="4787415" y="783828"/>
            <a:ext cx="4025400" cy="54156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1" name="Google Shape;201;p21"/>
          <p:cNvSpPr/>
          <p:nvPr/>
        </p:nvSpPr>
        <p:spPr>
          <a:xfrm>
            <a:off x="4904733" y="943137"/>
            <a:ext cx="3790800" cy="509700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2" name="Google Shape;202;p21"/>
          <p:cNvSpPr txBox="1">
            <a:spLocks noGrp="1"/>
          </p:cNvSpPr>
          <p:nvPr>
            <p:ph type="body" idx="1"/>
          </p:nvPr>
        </p:nvSpPr>
        <p:spPr>
          <a:xfrm>
            <a:off x="5064250" y="985350"/>
            <a:ext cx="3591900" cy="48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Десять элементов, из которых состоит трудовая деятельность: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	</a:t>
            </a:r>
            <a:r>
              <a:rPr lang="ru-RU" sz="1200" u="sng"/>
              <a:t>В игре, учении и общении</a:t>
            </a:r>
            <a:r>
              <a:rPr lang="ru-RU" sz="1200"/>
              <a:t>: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1.мотив,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2.постановка цели,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3.обдумывание способов достижения цели,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4.средства,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5.действия,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6.результат и оценка результата 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	А </a:t>
            </a:r>
            <a:r>
              <a:rPr lang="ru-RU" sz="1200" u="sng"/>
              <a:t>в труде </a:t>
            </a:r>
            <a:r>
              <a:rPr lang="ru-RU" sz="1200"/>
              <a:t>еще появляются: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7.профессионализм,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8.квалификация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9.разделение труда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	Субъект — это тот, кто выполняет работу. 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050"/>
              <a:buNone/>
            </a:pPr>
            <a:r>
              <a:rPr lang="ru-RU" sz="1200"/>
              <a:t>	Объект — то, на что нацелена эта работа. </a:t>
            </a:r>
            <a:endParaRPr sz="1200"/>
          </a:p>
        </p:txBody>
      </p:sp>
      <p:sp>
        <p:nvSpPr>
          <p:cNvPr id="203" name="Google Shape;203;p21"/>
          <p:cNvSpPr txBox="1">
            <a:spLocks noGrp="1"/>
          </p:cNvSpPr>
          <p:nvPr>
            <p:ph type="title"/>
          </p:nvPr>
        </p:nvSpPr>
        <p:spPr>
          <a:xfrm>
            <a:off x="483138" y="1733325"/>
            <a:ext cx="4242000" cy="12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82AB"/>
              </a:buClr>
              <a:buSzPts val="3150"/>
              <a:buFont typeface="Arial"/>
              <a:buNone/>
            </a:pPr>
            <a:r>
              <a:rPr lang="ru-RU" sz="3200">
                <a:solidFill>
                  <a:schemeClr val="dk1"/>
                </a:solidFill>
              </a:rPr>
              <a:t>СТРУКТУРА ТРУДОВОЙ ДЕЯТЕЛЬНОСТИ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204" name="Google Shape;20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9538" y="3186113"/>
            <a:ext cx="4069176" cy="19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/>
          <p:nvPr/>
        </p:nvSpPr>
        <p:spPr>
          <a:xfrm>
            <a:off x="850700" y="1343800"/>
            <a:ext cx="7766100" cy="1241400"/>
          </a:xfrm>
          <a:prstGeom prst="rect">
            <a:avLst/>
          </a:prstGeom>
          <a:solidFill>
            <a:srgbClr val="E3DED1">
              <a:alpha val="40000"/>
            </a:srgbClr>
          </a:solidFill>
          <a:ln w="9525" cap="flat" cmpd="sng">
            <a:solidFill>
              <a:srgbClr val="1185A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 txBox="1"/>
          <p:nvPr/>
        </p:nvSpPr>
        <p:spPr>
          <a:xfrm>
            <a:off x="850700" y="1398025"/>
            <a:ext cx="7766100" cy="10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050" tIns="209550" rIns="209550" bIns="209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Century Gothic"/>
              <a:buNone/>
            </a:pPr>
            <a:endParaRPr sz="55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22"/>
          <p:cNvSpPr/>
          <p:nvPr/>
        </p:nvSpPr>
        <p:spPr>
          <a:xfrm>
            <a:off x="850700" y="2770225"/>
            <a:ext cx="7766100" cy="1626900"/>
          </a:xfrm>
          <a:prstGeom prst="rect">
            <a:avLst/>
          </a:prstGeom>
          <a:solidFill>
            <a:srgbClr val="E3DED1">
              <a:alpha val="40000"/>
            </a:srgbClr>
          </a:solidFill>
          <a:ln w="9525" cap="flat" cmpd="sng">
            <a:solidFill>
              <a:srgbClr val="1185A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850700" y="4701350"/>
            <a:ext cx="7766100" cy="1811700"/>
          </a:xfrm>
          <a:prstGeom prst="rect">
            <a:avLst/>
          </a:prstGeom>
          <a:solidFill>
            <a:srgbClr val="E3DED1">
              <a:alpha val="40000"/>
            </a:srgbClr>
          </a:solidFill>
          <a:ln w="9525" cap="flat" cmpd="sng">
            <a:solidFill>
              <a:srgbClr val="1185A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title"/>
          </p:nvPr>
        </p:nvSpPr>
        <p:spPr>
          <a:xfrm>
            <a:off x="369425" y="215800"/>
            <a:ext cx="82473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82AB"/>
              </a:buClr>
              <a:buSzPts val="2850"/>
              <a:buFont typeface="Times New Roman"/>
              <a:buNone/>
            </a:pPr>
            <a:r>
              <a:rPr lang="ru-RU" sz="3200">
                <a:solidFill>
                  <a:schemeClr val="dk1"/>
                </a:solidFill>
              </a:rPr>
              <a:t>СРЕДЫ ПРОФЕССИОНАЛА 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214" name="Google Shape;214;p22"/>
          <p:cNvSpPr txBox="1">
            <a:spLocks noGrp="1"/>
          </p:cNvSpPr>
          <p:nvPr>
            <p:ph type="body" idx="1"/>
          </p:nvPr>
        </p:nvSpPr>
        <p:spPr>
          <a:xfrm>
            <a:off x="2329200" y="4533550"/>
            <a:ext cx="6233400" cy="21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25"/>
              <a:buNone/>
            </a:pPr>
            <a:r>
              <a:rPr lang="ru-RU" b="1">
                <a:solidFill>
                  <a:schemeClr val="dk2"/>
                </a:solidFill>
              </a:rPr>
              <a:t>Под трудовой средой</a:t>
            </a:r>
            <a:r>
              <a:rPr lang="ru-RU" sz="1200"/>
              <a:t> понимаются средства, условия труда и взаимоотношения людей, участвующих в трудовом процессе. Трудовая среда включает, как физические факторы (то есть санитарно-гигиенические условия труда в широком смысле), так и технико-технологические факторы (средства труда, предметы труда, технологический процесс).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25"/>
              <a:buNone/>
            </a:pPr>
            <a:r>
              <a:rPr lang="ru-RU" sz="1200"/>
              <a:t>Труд является необходимым условием существования современного человека, представляя собой основное средство добывания жизненных благ, необходимых для поддержания жизни. </a:t>
            </a:r>
            <a:endParaRPr sz="1200"/>
          </a:p>
        </p:txBody>
      </p:sp>
      <p:pic>
        <p:nvPicPr>
          <p:cNvPr id="215" name="Google Shape;21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5175" y="3095725"/>
            <a:ext cx="2349400" cy="964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5175" y="1316850"/>
            <a:ext cx="2150647" cy="124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69425" y="5099900"/>
            <a:ext cx="1832726" cy="11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2"/>
          <p:cNvSpPr txBox="1"/>
          <p:nvPr/>
        </p:nvSpPr>
        <p:spPr>
          <a:xfrm>
            <a:off x="2674575" y="1338000"/>
            <a:ext cx="5572800" cy="11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None/>
            </a:pPr>
            <a:r>
              <a:rPr lang="ru-RU" sz="18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Образовательная среда</a:t>
            </a:r>
            <a:r>
              <a:rPr lang="ru-RU" sz="1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– это психолого-педагогическая реальность, сочетание уже сложившихся исторических влияний и намеренно созданных педагогических условий и обстоятельств, направленных на формирование и развитие личности ученика.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22"/>
          <p:cNvSpPr txBox="1"/>
          <p:nvPr/>
        </p:nvSpPr>
        <p:spPr>
          <a:xfrm>
            <a:off x="2674575" y="2778475"/>
            <a:ext cx="5888100" cy="14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None/>
            </a:pPr>
            <a:r>
              <a:rPr lang="ru-RU" sz="18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Профессиональная среда</a:t>
            </a:r>
            <a:r>
              <a:rPr lang="ru-RU" sz="1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– совокупность условий, необходимых для осуществления профессиональной деятельности в обществе или в конкретном учреждении, коллективе.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 профессиональной среде относятся и сложившиеся внутренние межличностные взаимоотношения между всеми участниками процесса деятельности, система отношений учреждения с окружающим социумом, стиль жизнедеятельности учреждения и его культура.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None/>
            </a:pP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авон">
  <a:themeElements>
    <a:clrScheme name="Савон">
      <a:dk1>
        <a:srgbClr val="000000"/>
      </a:dk1>
      <a:lt1>
        <a:srgbClr val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5070</Words>
  <Application>Microsoft Office PowerPoint</Application>
  <PresentationFormat>Экран (4:3)</PresentationFormat>
  <Paragraphs>606</Paragraphs>
  <Slides>43</Slides>
  <Notes>43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43</vt:i4>
      </vt:variant>
    </vt:vector>
  </HeadingPairs>
  <TitlesOfParts>
    <vt:vector size="51" baseType="lpstr">
      <vt:lpstr>Century Gothic</vt:lpstr>
      <vt:lpstr>Quattrocento Sans</vt:lpstr>
      <vt:lpstr>Times New Roman</vt:lpstr>
      <vt:lpstr>Garamond</vt:lpstr>
      <vt:lpstr>Arial</vt:lpstr>
      <vt:lpstr>Calibri</vt:lpstr>
      <vt:lpstr>Arial</vt:lpstr>
      <vt:lpstr>Савон</vt:lpstr>
      <vt:lpstr>«ПРОФОРИЕНТАЦИЯ БУДУЩЕГО: ТРЕНДЫ  И ТРЕБОВАНИЯ РЫНКА»  </vt:lpstr>
      <vt:lpstr>ВОПРОСЫ ТЕМЫ</vt:lpstr>
      <vt:lpstr>ЖИЛЬЦОВ ВЛАДИМИР АНАТОЛЬЕВИЧ</vt:lpstr>
      <vt:lpstr>Презентация PowerPoint</vt:lpstr>
      <vt:lpstr>Презентация PowerPoint</vt:lpstr>
      <vt:lpstr>ПОНЯТИЯ ДЛЯ ЛЕКЦИИ</vt:lpstr>
      <vt:lpstr>О ПРОФЕССИЯХ: … ИХ МНОГО…  ОНИ МЕНЯЮТСЯ</vt:lpstr>
      <vt:lpstr>СТРУКТУРА ТРУДОВОЙ ДЕЯТЕЛЬНОСТИ</vt:lpstr>
      <vt:lpstr>СРЕДЫ ПРОФЕССИОНАЛА </vt:lpstr>
      <vt:lpstr>ДИАГНОСТИКА В СРЕДАХ:  внешняя и внутренняя оценка, мониторинг, рефлексия  в Профориентации </vt:lpstr>
      <vt:lpstr>Презентация PowerPoint</vt:lpstr>
      <vt:lpstr>ТРЕНДЫ  НА ВРЕМЕННОЙ ШКАЛЕ: БЫЛО  -   ЕСТЬ</vt:lpstr>
      <vt:lpstr>ТРУД</vt:lpstr>
      <vt:lpstr>ОБОРОТ ЗНАНИЙ О ДЕЯТЕЛЬНОСТИ</vt:lpstr>
      <vt:lpstr>ПРОФЕССИОНАЛЬНО ВАЖНЫЕ КАЧЕСТВА – ПВК И ЗОНЫ БЛИЖАЙШЕГО РАЗВИТИЯ - ЗБР</vt:lpstr>
      <vt:lpstr>КЛАССИФИКАТОР ПВК- КАК ОСНОВА ИНДИВИДУАЛИЗАЦИИ ПРОФОРИЕНТАЦИИ</vt:lpstr>
      <vt:lpstr>СХЕМЫ ДЕЯТЕЛЬНОСТИ</vt:lpstr>
      <vt:lpstr>Презентация PowerPoint</vt:lpstr>
      <vt:lpstr>ОСОБЕННОСТИ «ВЫРАЩИВАНИЯ» ПВК</vt:lpstr>
      <vt:lpstr>ДЛЯ «СШИВКИ» ВСЕХ СТОРОН  ДЕЯТЕЛЬНОСТИ И ЖИЗНИ ЧЕЛОВЕКА</vt:lpstr>
      <vt:lpstr>4 КОМПОНЕНТА «ДНК» ПРОФЕССИОНАЛИЗМА</vt:lpstr>
      <vt:lpstr>СХЕМЫ ПРОФОРИЕНТАЦИИ</vt:lpstr>
      <vt:lpstr>3 типа источников проблем профориентации</vt:lpstr>
      <vt:lpstr>ПРОФОРИЕНТАЦИЯ В ТЕЧЕНИИ ВСЕЙ ЖИЗНИ. Справка</vt:lpstr>
      <vt:lpstr>ЦЕНТРЫ ЗАНЯТОСТИ НАСЕЛЕНИЯ. Справка</vt:lpstr>
      <vt:lpstr>ПОНЯТИЕ И КЛАССИФИКАЦИЯ МЕТОДОВ ПРОФОРИЕНТАЦИИ НА СОВРЕМЕННОМ ЭТАПЕ.  </vt:lpstr>
      <vt:lpstr>Как е-платформы изменили жизнь </vt:lpstr>
      <vt:lpstr>Обзор современных методов профориентации: ограничения, валидность, надежность, предназначение групп методов, отдельных методик (в т.ч. цифровых платформ). </vt:lpstr>
      <vt:lpstr>ТРЕНДЫ ТЕХНОЛОГИЙ</vt:lpstr>
      <vt:lpstr>ВАРИАТИВНОСТЬ ИНСТРУМЕНТОВ  ПО ВОЗРАСТАМ, КРИЗИСАМ, СТАДИЯМ ПРОФЕССИОНАЛИЗМА. </vt:lpstr>
      <vt:lpstr>ТАБЛИЦА 4 НА 4 (4 ПЕРИОДА, 4 СТАДИИ,  КРИЗИСЫ) </vt:lpstr>
      <vt:lpstr>О РОЛИ УЧИТЕЛЯ</vt:lpstr>
      <vt:lpstr>ШКОЛА: 7 ОБЯЗАТЕЛЬНЫХ НАПРАВЛЕНИЯ ПРОФОРИЕНТАЦИИ ДЛЯ ПЕДАГОГА –НАВИГАТОРА https://edu.gov.ru/career_guidance </vt:lpstr>
      <vt:lpstr>СОВРЕМЕННЫЙ ТРЕКИНГ ИНДИВИДУАЛЬНОГО ПРОФОРИЕНТИРОВАНИЯ ШКОЛЬНИКОВ В ОБРАЗОВАТЕЛЬНОЙ СРЕДЕ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ЛИТЕРАТУРА К ИЗУЧЕНИЮ: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Владимир Жильцов</cp:lastModifiedBy>
  <cp:revision>2</cp:revision>
  <cp:lastPrinted>2025-02-27T04:56:28Z</cp:lastPrinted>
  <dcterms:modified xsi:type="dcterms:W3CDTF">2025-02-27T04:57:07Z</dcterms:modified>
</cp:coreProperties>
</file>